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2" r:id="rId1"/>
    <p:sldMasterId id="2147483705" r:id="rId2"/>
    <p:sldMasterId id="2147483718" r:id="rId3"/>
  </p:sldMasterIdLst>
  <p:notesMasterIdLst>
    <p:notesMasterId r:id="rId28"/>
  </p:notesMasterIdLst>
  <p:sldIdLst>
    <p:sldId id="256" r:id="rId4"/>
    <p:sldId id="257" r:id="rId5"/>
    <p:sldId id="27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8" r:id="rId14"/>
    <p:sldId id="280" r:id="rId15"/>
    <p:sldId id="265" r:id="rId16"/>
    <p:sldId id="267" r:id="rId17"/>
    <p:sldId id="279" r:id="rId18"/>
    <p:sldId id="268" r:id="rId19"/>
    <p:sldId id="269" r:id="rId20"/>
    <p:sldId id="282" r:id="rId21"/>
    <p:sldId id="281" r:id="rId22"/>
    <p:sldId id="270" r:id="rId23"/>
    <p:sldId id="271" r:id="rId24"/>
    <p:sldId id="273" r:id="rId25"/>
    <p:sldId id="275" r:id="rId26"/>
    <p:sldId id="276" r:id="rId27"/>
  </p:sldIdLst>
  <p:sldSz cx="9144000" cy="6858000" type="screen4x3"/>
  <p:notesSz cx="9144000" cy="6858000"/>
  <p:embeddedFontLst>
    <p:embeddedFont>
      <p:font typeface="Verdana" pitchFamily="34" charset="0"/>
      <p:regular r:id="rId29"/>
      <p:bold r:id="rId30"/>
      <p:italic r:id="rId31"/>
      <p:boldItalic r:id="rId32"/>
    </p:embeddedFon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Cambria" pitchFamily="18" charset="0"/>
      <p:regular r:id="rId37"/>
      <p:bold r:id="rId38"/>
      <p:italic r:id="rId39"/>
      <p:boldItalic r:id="rId40"/>
    </p:embeddedFont>
    <p:embeddedFont>
      <p:font typeface="Wingdings 2" pitchFamily="18" charset="2"/>
      <p:regular r:id="rId4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4660"/>
  </p:normalViewPr>
  <p:slideViewPr>
    <p:cSldViewPr>
      <p:cViewPr>
        <p:scale>
          <a:sx n="90" d="100"/>
          <a:sy n="90" d="100"/>
        </p:scale>
        <p:origin x="-2238" y="-5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0E262A-6363-42FE-9FEC-4D410B9ECD60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2D9571-366E-4B83-B6DB-528B80D2C04E}">
      <dgm:prSet custT="1"/>
      <dgm:spPr>
        <a:solidFill>
          <a:schemeClr val="bg1">
            <a:lumMod val="95000"/>
          </a:schemeClr>
        </a:solidFill>
        <a:ln w="9525"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Патриотическое направление воспитания (ценности Родины и         природы)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ED317D-8E60-49E0-ABB3-DA8F185BC11A}" type="parTrans" cxnId="{94469EB5-F2C7-43CC-A057-4F31D1A471F4}">
      <dgm:prSet/>
      <dgm:spPr/>
      <dgm:t>
        <a:bodyPr/>
        <a:lstStyle/>
        <a:p>
          <a:endParaRPr lang="ru-RU"/>
        </a:p>
      </dgm:t>
    </dgm:pt>
    <dgm:pt modelId="{2DDCC39C-B6F8-4E9D-B518-430126BD6EA5}" type="sibTrans" cxnId="{94469EB5-F2C7-43CC-A057-4F31D1A471F4}">
      <dgm:prSet/>
      <dgm:spPr/>
      <dgm:t>
        <a:bodyPr/>
        <a:lstStyle/>
        <a:p>
          <a:endParaRPr lang="ru-RU"/>
        </a:p>
      </dgm:t>
    </dgm:pt>
    <dgm:pt modelId="{41AB6E80-2760-4CC8-AA44-18C7E301601A}">
      <dgm:prSet custT="1"/>
      <dgm:spPr>
        <a:solidFill>
          <a:schemeClr val="bg1">
            <a:lumMod val="95000"/>
          </a:schemeClr>
        </a:solidFill>
        <a:ln w="9525"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Социальное направление воспитания (ценности человека, семьи,    дружбы, сотрудничества)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0EE68B-94AF-4CD0-A2DA-F3E9A412F6BC}" type="parTrans" cxnId="{1D8F40A8-FA81-48F0-B409-B0AE27BA0E5F}">
      <dgm:prSet/>
      <dgm:spPr/>
      <dgm:t>
        <a:bodyPr/>
        <a:lstStyle/>
        <a:p>
          <a:endParaRPr lang="ru-RU"/>
        </a:p>
      </dgm:t>
    </dgm:pt>
    <dgm:pt modelId="{E8436D47-8AB1-4F34-A325-7204042D8A40}" type="sibTrans" cxnId="{1D8F40A8-FA81-48F0-B409-B0AE27BA0E5F}">
      <dgm:prSet/>
      <dgm:spPr/>
      <dgm:t>
        <a:bodyPr/>
        <a:lstStyle/>
        <a:p>
          <a:endParaRPr lang="ru-RU"/>
        </a:p>
      </dgm:t>
    </dgm:pt>
    <dgm:pt modelId="{AFF3E065-C1F5-414F-937F-85990366F15C}">
      <dgm:prSet custT="1"/>
      <dgm:spPr>
        <a:solidFill>
          <a:schemeClr val="bg1">
            <a:lumMod val="95000"/>
          </a:schemeClr>
        </a:solidFill>
        <a:ln w="9525"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направление воспитания (ценность знания)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2ACCCD-10F4-408C-9DF4-E2CCED1D0617}" type="parTrans" cxnId="{7AEA18ED-50E5-4033-9CFA-B6797D1A1944}">
      <dgm:prSet/>
      <dgm:spPr/>
      <dgm:t>
        <a:bodyPr/>
        <a:lstStyle/>
        <a:p>
          <a:endParaRPr lang="ru-RU"/>
        </a:p>
      </dgm:t>
    </dgm:pt>
    <dgm:pt modelId="{90AE249F-2D50-4451-9121-94E396A890C1}" type="sibTrans" cxnId="{7AEA18ED-50E5-4033-9CFA-B6797D1A1944}">
      <dgm:prSet/>
      <dgm:spPr/>
      <dgm:t>
        <a:bodyPr/>
        <a:lstStyle/>
        <a:p>
          <a:endParaRPr lang="ru-RU"/>
        </a:p>
      </dgm:t>
    </dgm:pt>
    <dgm:pt modelId="{64D6730D-EEAE-43E8-B3B2-78810486878F}">
      <dgm:prSet custT="1"/>
      <dgm:spPr>
        <a:solidFill>
          <a:schemeClr val="bg1">
            <a:lumMod val="95000"/>
          </a:schemeClr>
        </a:solidFill>
        <a:ln w="9525"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и оздоровительное направления воспитания (ценность    здоровья)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FD4985-CD0B-4E0D-A2E8-B44A40AF4BAA}" type="parTrans" cxnId="{9EFF16C3-B615-427E-BACE-30190085FBCE}">
      <dgm:prSet/>
      <dgm:spPr/>
      <dgm:t>
        <a:bodyPr/>
        <a:lstStyle/>
        <a:p>
          <a:endParaRPr lang="ru-RU"/>
        </a:p>
      </dgm:t>
    </dgm:pt>
    <dgm:pt modelId="{E9B79763-136B-41F4-9441-1A26EA0F6813}" type="sibTrans" cxnId="{9EFF16C3-B615-427E-BACE-30190085FBCE}">
      <dgm:prSet/>
      <dgm:spPr/>
      <dgm:t>
        <a:bodyPr/>
        <a:lstStyle/>
        <a:p>
          <a:endParaRPr lang="ru-RU"/>
        </a:p>
      </dgm:t>
    </dgm:pt>
    <dgm:pt modelId="{69E5B9D4-5385-40E2-B18D-B48F17A97D99}">
      <dgm:prSet custT="1"/>
      <dgm:spPr>
        <a:solidFill>
          <a:schemeClr val="bg1">
            <a:lumMod val="95000"/>
          </a:schemeClr>
        </a:solidFill>
        <a:ln w="9525"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Трудовое направление воспитания</a:t>
          </a:r>
        </a:p>
        <a:p>
          <a:pPr>
            <a:lnSpc>
              <a:spcPct val="100000"/>
            </a:lnSpc>
          </a:pP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(ценность труда)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65588A-1416-4C8B-81E5-054B2AD6CB6A}" type="parTrans" cxnId="{3E25B4BB-EC5D-426C-BEEC-C674920C2063}">
      <dgm:prSet/>
      <dgm:spPr/>
      <dgm:t>
        <a:bodyPr/>
        <a:lstStyle/>
        <a:p>
          <a:endParaRPr lang="ru-RU"/>
        </a:p>
      </dgm:t>
    </dgm:pt>
    <dgm:pt modelId="{3C6E7BAF-54D5-4B74-A6CA-A634AA3DD564}" type="sibTrans" cxnId="{3E25B4BB-EC5D-426C-BEEC-C674920C2063}">
      <dgm:prSet/>
      <dgm:spPr/>
      <dgm:t>
        <a:bodyPr/>
        <a:lstStyle/>
        <a:p>
          <a:endParaRPr lang="ru-RU"/>
        </a:p>
      </dgm:t>
    </dgm:pt>
    <dgm:pt modelId="{6C7208F6-3F9E-4CB5-8759-DC968D1464C6}">
      <dgm:prSet custT="1"/>
      <dgm:spPr>
        <a:solidFill>
          <a:schemeClr val="bg1">
            <a:lumMod val="95000"/>
          </a:schemeClr>
        </a:solidFill>
        <a:ln w="9525"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Этико-эстетическое направление воспитания (ценности культуры и красоты)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C9482D-40A0-443F-9EFE-9BDF4E3DF09E}" type="parTrans" cxnId="{E50ACDDF-6BE8-4A8B-865D-A318FC2E718D}">
      <dgm:prSet/>
      <dgm:spPr/>
      <dgm:t>
        <a:bodyPr/>
        <a:lstStyle/>
        <a:p>
          <a:endParaRPr lang="ru-RU"/>
        </a:p>
      </dgm:t>
    </dgm:pt>
    <dgm:pt modelId="{C8472BF6-BAD8-4372-9875-985691BBD571}" type="sibTrans" cxnId="{E50ACDDF-6BE8-4A8B-865D-A318FC2E718D}">
      <dgm:prSet/>
      <dgm:spPr/>
      <dgm:t>
        <a:bodyPr/>
        <a:lstStyle/>
        <a:p>
          <a:endParaRPr lang="ru-RU"/>
        </a:p>
      </dgm:t>
    </dgm:pt>
    <dgm:pt modelId="{FBE8DE0A-990F-440B-A699-25A871550470}" type="pres">
      <dgm:prSet presAssocID="{940E262A-6363-42FE-9FEC-4D410B9ECD6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96010-6B8E-4346-AF7D-9A8CE0FFB4C6}" type="pres">
      <dgm:prSet presAssocID="{6C7208F6-3F9E-4CB5-8759-DC968D1464C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CFA1D-29CF-4FAB-9DB2-0DE4B91B2890}" type="pres">
      <dgm:prSet presAssocID="{C8472BF6-BAD8-4372-9875-985691BBD571}" presName="sibTrans" presStyleCnt="0"/>
      <dgm:spPr/>
    </dgm:pt>
    <dgm:pt modelId="{9C3A0FE1-1782-4179-83B3-311DA5BA3551}" type="pres">
      <dgm:prSet presAssocID="{69E5B9D4-5385-40E2-B18D-B48F17A97D9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AF39E0-91A2-45D2-BA41-9F750BD1163D}" type="pres">
      <dgm:prSet presAssocID="{3C6E7BAF-54D5-4B74-A6CA-A634AA3DD564}" presName="sibTrans" presStyleCnt="0"/>
      <dgm:spPr/>
    </dgm:pt>
    <dgm:pt modelId="{0FDDDA35-E5D9-49EF-B349-684EFAFF26B2}" type="pres">
      <dgm:prSet presAssocID="{64D6730D-EEAE-43E8-B3B2-78810486878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204BA-5B41-46FE-A9F6-D62DBED3CE53}" type="pres">
      <dgm:prSet presAssocID="{E9B79763-136B-41F4-9441-1A26EA0F6813}" presName="sibTrans" presStyleCnt="0"/>
      <dgm:spPr/>
    </dgm:pt>
    <dgm:pt modelId="{778D2F9A-63CD-443B-BCCB-D49A9E601570}" type="pres">
      <dgm:prSet presAssocID="{AFF3E065-C1F5-414F-937F-85990366F15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97EE98-EF69-4EAD-8A92-CED0C4E26144}" type="pres">
      <dgm:prSet presAssocID="{90AE249F-2D50-4451-9121-94E396A890C1}" presName="sibTrans" presStyleCnt="0"/>
      <dgm:spPr/>
    </dgm:pt>
    <dgm:pt modelId="{3816B5FF-70E8-4754-AA7D-FDB96042CB99}" type="pres">
      <dgm:prSet presAssocID="{41AB6E80-2760-4CC8-AA44-18C7E301601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A0DEA4-0CE3-44BA-8B20-D0A8059BEB04}" type="pres">
      <dgm:prSet presAssocID="{E8436D47-8AB1-4F34-A325-7204042D8A40}" presName="sibTrans" presStyleCnt="0"/>
      <dgm:spPr/>
    </dgm:pt>
    <dgm:pt modelId="{46E4B3B9-224A-4A15-9841-77CE87627F26}" type="pres">
      <dgm:prSet presAssocID="{242D9571-366E-4B83-B6DB-528B80D2C04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06D78-4D10-4718-BF1C-969B407D6867}" type="presOf" srcId="{64D6730D-EEAE-43E8-B3B2-78810486878F}" destId="{0FDDDA35-E5D9-49EF-B349-684EFAFF26B2}" srcOrd="0" destOrd="0" presId="urn:microsoft.com/office/officeart/2005/8/layout/default#1"/>
    <dgm:cxn modelId="{343C0E41-883A-4AC2-8E58-0DF2EE885829}" type="presOf" srcId="{41AB6E80-2760-4CC8-AA44-18C7E301601A}" destId="{3816B5FF-70E8-4754-AA7D-FDB96042CB99}" srcOrd="0" destOrd="0" presId="urn:microsoft.com/office/officeart/2005/8/layout/default#1"/>
    <dgm:cxn modelId="{E50ACDDF-6BE8-4A8B-865D-A318FC2E718D}" srcId="{940E262A-6363-42FE-9FEC-4D410B9ECD60}" destId="{6C7208F6-3F9E-4CB5-8759-DC968D1464C6}" srcOrd="0" destOrd="0" parTransId="{8DC9482D-40A0-443F-9EFE-9BDF4E3DF09E}" sibTransId="{C8472BF6-BAD8-4372-9875-985691BBD571}"/>
    <dgm:cxn modelId="{7AEA18ED-50E5-4033-9CFA-B6797D1A1944}" srcId="{940E262A-6363-42FE-9FEC-4D410B9ECD60}" destId="{AFF3E065-C1F5-414F-937F-85990366F15C}" srcOrd="3" destOrd="0" parTransId="{932ACCCD-10F4-408C-9DF4-E2CCED1D0617}" sibTransId="{90AE249F-2D50-4451-9121-94E396A890C1}"/>
    <dgm:cxn modelId="{7FA9147D-9AF1-4DB0-BBF4-30B28FB71A45}" type="presOf" srcId="{69E5B9D4-5385-40E2-B18D-B48F17A97D99}" destId="{9C3A0FE1-1782-4179-83B3-311DA5BA3551}" srcOrd="0" destOrd="0" presId="urn:microsoft.com/office/officeart/2005/8/layout/default#1"/>
    <dgm:cxn modelId="{E2420232-1811-4FE5-9A65-C21FDA9C1D1E}" type="presOf" srcId="{242D9571-366E-4B83-B6DB-528B80D2C04E}" destId="{46E4B3B9-224A-4A15-9841-77CE87627F26}" srcOrd="0" destOrd="0" presId="urn:microsoft.com/office/officeart/2005/8/layout/default#1"/>
    <dgm:cxn modelId="{9EFF16C3-B615-427E-BACE-30190085FBCE}" srcId="{940E262A-6363-42FE-9FEC-4D410B9ECD60}" destId="{64D6730D-EEAE-43E8-B3B2-78810486878F}" srcOrd="2" destOrd="0" parTransId="{91FD4985-CD0B-4E0D-A2E8-B44A40AF4BAA}" sibTransId="{E9B79763-136B-41F4-9441-1A26EA0F6813}"/>
    <dgm:cxn modelId="{94469EB5-F2C7-43CC-A057-4F31D1A471F4}" srcId="{940E262A-6363-42FE-9FEC-4D410B9ECD60}" destId="{242D9571-366E-4B83-B6DB-528B80D2C04E}" srcOrd="5" destOrd="0" parTransId="{53ED317D-8E60-49E0-ABB3-DA8F185BC11A}" sibTransId="{2DDCC39C-B6F8-4E9D-B518-430126BD6EA5}"/>
    <dgm:cxn modelId="{1D8F40A8-FA81-48F0-B409-B0AE27BA0E5F}" srcId="{940E262A-6363-42FE-9FEC-4D410B9ECD60}" destId="{41AB6E80-2760-4CC8-AA44-18C7E301601A}" srcOrd="4" destOrd="0" parTransId="{A00EE68B-94AF-4CD0-A2DA-F3E9A412F6BC}" sibTransId="{E8436D47-8AB1-4F34-A325-7204042D8A40}"/>
    <dgm:cxn modelId="{1663A738-02F9-4022-AFF0-6E9B46FF3E19}" type="presOf" srcId="{6C7208F6-3F9E-4CB5-8759-DC968D1464C6}" destId="{33B96010-6B8E-4346-AF7D-9A8CE0FFB4C6}" srcOrd="0" destOrd="0" presId="urn:microsoft.com/office/officeart/2005/8/layout/default#1"/>
    <dgm:cxn modelId="{DA12D810-6F31-4546-9572-3D7ED738FBA9}" type="presOf" srcId="{940E262A-6363-42FE-9FEC-4D410B9ECD60}" destId="{FBE8DE0A-990F-440B-A699-25A871550470}" srcOrd="0" destOrd="0" presId="urn:microsoft.com/office/officeart/2005/8/layout/default#1"/>
    <dgm:cxn modelId="{3E25B4BB-EC5D-426C-BEEC-C674920C2063}" srcId="{940E262A-6363-42FE-9FEC-4D410B9ECD60}" destId="{69E5B9D4-5385-40E2-B18D-B48F17A97D99}" srcOrd="1" destOrd="0" parTransId="{8365588A-1416-4C8B-81E5-054B2AD6CB6A}" sibTransId="{3C6E7BAF-54D5-4B74-A6CA-A634AA3DD564}"/>
    <dgm:cxn modelId="{3E113F79-4195-4B92-ADD5-A43324E285AA}" type="presOf" srcId="{AFF3E065-C1F5-414F-937F-85990366F15C}" destId="{778D2F9A-63CD-443B-BCCB-D49A9E601570}" srcOrd="0" destOrd="0" presId="urn:microsoft.com/office/officeart/2005/8/layout/default#1"/>
    <dgm:cxn modelId="{A535A4FB-19CB-4BDC-B87D-E2F4F7FE38E2}" type="presParOf" srcId="{FBE8DE0A-990F-440B-A699-25A871550470}" destId="{33B96010-6B8E-4346-AF7D-9A8CE0FFB4C6}" srcOrd="0" destOrd="0" presId="urn:microsoft.com/office/officeart/2005/8/layout/default#1"/>
    <dgm:cxn modelId="{E7DE7668-90B6-498D-AF8B-AD9E64117188}" type="presParOf" srcId="{FBE8DE0A-990F-440B-A699-25A871550470}" destId="{88BCFA1D-29CF-4FAB-9DB2-0DE4B91B2890}" srcOrd="1" destOrd="0" presId="urn:microsoft.com/office/officeart/2005/8/layout/default#1"/>
    <dgm:cxn modelId="{0B4C9A16-9B32-4A19-80D1-D631284937B1}" type="presParOf" srcId="{FBE8DE0A-990F-440B-A699-25A871550470}" destId="{9C3A0FE1-1782-4179-83B3-311DA5BA3551}" srcOrd="2" destOrd="0" presId="urn:microsoft.com/office/officeart/2005/8/layout/default#1"/>
    <dgm:cxn modelId="{6FDEBE35-C57A-486F-9482-3BABB1E7F911}" type="presParOf" srcId="{FBE8DE0A-990F-440B-A699-25A871550470}" destId="{46AF39E0-91A2-45D2-BA41-9F750BD1163D}" srcOrd="3" destOrd="0" presId="urn:microsoft.com/office/officeart/2005/8/layout/default#1"/>
    <dgm:cxn modelId="{E2AA2851-52C6-4B69-8BF3-BF4E5B7FCE90}" type="presParOf" srcId="{FBE8DE0A-990F-440B-A699-25A871550470}" destId="{0FDDDA35-E5D9-49EF-B349-684EFAFF26B2}" srcOrd="4" destOrd="0" presId="urn:microsoft.com/office/officeart/2005/8/layout/default#1"/>
    <dgm:cxn modelId="{28CD8820-5A53-4349-9DC5-1D82598C5A72}" type="presParOf" srcId="{FBE8DE0A-990F-440B-A699-25A871550470}" destId="{139204BA-5B41-46FE-A9F6-D62DBED3CE53}" srcOrd="5" destOrd="0" presId="urn:microsoft.com/office/officeart/2005/8/layout/default#1"/>
    <dgm:cxn modelId="{6FFCB7DF-18B3-4EEC-AFF5-15BC08A44D22}" type="presParOf" srcId="{FBE8DE0A-990F-440B-A699-25A871550470}" destId="{778D2F9A-63CD-443B-BCCB-D49A9E601570}" srcOrd="6" destOrd="0" presId="urn:microsoft.com/office/officeart/2005/8/layout/default#1"/>
    <dgm:cxn modelId="{FD4D5FC0-FCEB-424E-832C-FE15176C1DF2}" type="presParOf" srcId="{FBE8DE0A-990F-440B-A699-25A871550470}" destId="{0697EE98-EF69-4EAD-8A92-CED0C4E26144}" srcOrd="7" destOrd="0" presId="urn:microsoft.com/office/officeart/2005/8/layout/default#1"/>
    <dgm:cxn modelId="{1E5D00DB-CFF6-4118-A912-542E409A0B7D}" type="presParOf" srcId="{FBE8DE0A-990F-440B-A699-25A871550470}" destId="{3816B5FF-70E8-4754-AA7D-FDB96042CB99}" srcOrd="8" destOrd="0" presId="urn:microsoft.com/office/officeart/2005/8/layout/default#1"/>
    <dgm:cxn modelId="{FFF5DB80-31E2-420F-8361-C67CE86E0CD2}" type="presParOf" srcId="{FBE8DE0A-990F-440B-A699-25A871550470}" destId="{36A0DEA4-0CE3-44BA-8B20-D0A8059BEB04}" srcOrd="9" destOrd="0" presId="urn:microsoft.com/office/officeart/2005/8/layout/default#1"/>
    <dgm:cxn modelId="{C7E513DA-7659-405F-8263-108E6D276739}" type="presParOf" srcId="{FBE8DE0A-990F-440B-A699-25A871550470}" destId="{46E4B3B9-224A-4A15-9841-77CE87627F26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39C46-1EA6-4352-A24A-BD3269619DA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50E56-1832-43E6-BBFE-D4DB9784DE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641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50E56-1832-43E6-BBFE-D4DB9784DEC8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30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964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518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890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7962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9280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5826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415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6538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821067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712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2512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696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19616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5341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79872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5770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86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1819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98508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941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2465943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1929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01344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27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27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8/24/2021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46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bords.obraz-tmr.ru/sveden/education" TargetMode="Externa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3810000"/>
            <a:ext cx="7230745" cy="222059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540"/>
              </a:spcBef>
            </a:pPr>
            <a:r>
              <a:rPr sz="2400" b="1" spc="-85" dirty="0">
                <a:latin typeface="Times New Roman"/>
                <a:cs typeface="Times New Roman"/>
              </a:rPr>
              <a:t>КРАТКОЕ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ОПИСАНИЕ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445"/>
              </a:spcBef>
            </a:pPr>
            <a:r>
              <a:rPr sz="2400" b="1" dirty="0">
                <a:latin typeface="Times New Roman"/>
                <a:cs typeface="Times New Roman"/>
              </a:rPr>
              <a:t>ОСНОВНОЙ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60" dirty="0">
                <a:latin typeface="Times New Roman"/>
                <a:cs typeface="Times New Roman"/>
              </a:rPr>
              <a:t>ОБРАЗОВАТЕЛЬНОЙ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ПРОГРАММЫ</a:t>
            </a:r>
            <a:endParaRPr sz="24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1435"/>
              </a:spcBef>
            </a:pPr>
            <a:r>
              <a:rPr sz="2400" b="1" spc="-25" dirty="0">
                <a:latin typeface="Times New Roman"/>
                <a:cs typeface="Times New Roman"/>
              </a:rPr>
              <a:t>МАДОУ </a:t>
            </a:r>
            <a:r>
              <a:rPr lang="ru-RU" sz="2400" b="1" spc="-15" dirty="0" smtClean="0">
                <a:latin typeface="Times New Roman"/>
                <a:cs typeface="Times New Roman"/>
              </a:rPr>
              <a:t>Боровского</a:t>
            </a:r>
            <a:r>
              <a:rPr sz="2400" b="1" spc="10" dirty="0" smtClean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детского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сада</a:t>
            </a:r>
            <a:endParaRPr sz="2400" dirty="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1445"/>
              </a:spcBef>
            </a:pPr>
            <a:r>
              <a:rPr sz="2400" b="1" spc="-15" dirty="0" smtClean="0">
                <a:latin typeface="Times New Roman"/>
                <a:cs typeface="Times New Roman"/>
              </a:rPr>
              <a:t>«</a:t>
            </a:r>
            <a:r>
              <a:rPr lang="ru-RU" sz="2400" b="1" spc="-15" dirty="0" smtClean="0">
                <a:latin typeface="Times New Roman"/>
                <a:cs typeface="Times New Roman"/>
              </a:rPr>
              <a:t>Журавушка</a:t>
            </a:r>
            <a:r>
              <a:rPr sz="2400" b="1" spc="-5" dirty="0" smtClean="0">
                <a:latin typeface="Times New Roman"/>
                <a:cs typeface="Times New Roman"/>
              </a:rPr>
              <a:t>»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592073"/>
            <a:ext cx="8382000" cy="11448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79070" indent="247015" algn="ctr">
              <a:lnSpc>
                <a:spcPct val="115000"/>
              </a:lnSpc>
              <a:spcAft>
                <a:spcPts val="0"/>
              </a:spcAft>
            </a:pP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Муниципального  </a:t>
            </a:r>
            <a:r>
              <a:rPr lang="ru-RU" sz="1600" b="1" spc="-9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автономного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дошкольного</a:t>
            </a:r>
            <a:r>
              <a:rPr lang="ru-RU" sz="1000" dirty="0" smtClean="0">
                <a:ea typeface="Times New Roman"/>
                <a:cs typeface="Times New Roman"/>
              </a:rPr>
              <a:t>   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образовательного </a:t>
            </a:r>
            <a:r>
              <a:rPr lang="ru-RU" sz="1600" b="1" spc="-9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учреждения </a:t>
            </a:r>
            <a:endParaRPr lang="ru-RU" sz="1600" b="1" spc="-9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R="179070" indent="247015" algn="ctr">
              <a:lnSpc>
                <a:spcPct val="115000"/>
              </a:lnSpc>
              <a:spcAft>
                <a:spcPts val="0"/>
              </a:spcAft>
            </a:pP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Тюменского</a:t>
            </a:r>
            <a:r>
              <a:rPr lang="ru-RU" sz="1000" dirty="0" smtClean="0">
                <a:ea typeface="Times New Roman"/>
                <a:cs typeface="Times New Roman"/>
              </a:rPr>
              <a:t>   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муниципального   района </a:t>
            </a:r>
            <a:r>
              <a:rPr lang="ru-RU" sz="1600" b="1" spc="-9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Боровского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детского</a:t>
            </a:r>
            <a:r>
              <a:rPr lang="ru-RU" sz="1000" dirty="0" smtClean="0">
                <a:ea typeface="Times New Roman"/>
                <a:cs typeface="Times New Roman"/>
              </a:rPr>
              <a:t> 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сада  </a:t>
            </a:r>
            <a:r>
              <a:rPr lang="ru-RU" sz="1600" b="1" spc="-9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«Журавушка»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общеразвивающего  вида </a:t>
            </a:r>
            <a:r>
              <a:rPr lang="ru-RU" sz="1000" dirty="0" smtClean="0">
                <a:ea typeface="Times New Roman"/>
                <a:cs typeface="Times New Roman"/>
              </a:rPr>
              <a:t>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 </a:t>
            </a:r>
            <a:r>
              <a:rPr lang="ru-RU" sz="1600" b="1" spc="-9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приоритетным осуществлением деятельности </a:t>
            </a:r>
            <a:r>
              <a:rPr lang="ru-RU" sz="1000" dirty="0" smtClean="0">
                <a:ea typeface="Times New Roman"/>
                <a:cs typeface="Times New Roman"/>
              </a:rPr>
              <a:t>   </a:t>
            </a:r>
          </a:p>
          <a:p>
            <a:pPr marR="179070" indent="247015" algn="ctr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ea typeface="Times New Roman"/>
                <a:cs typeface="Times New Roman"/>
              </a:rPr>
              <a:t>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 познавательно-речевому  направлению </a:t>
            </a:r>
            <a:r>
              <a:rPr lang="ru-RU" sz="1000" dirty="0" smtClean="0">
                <a:ea typeface="Times New Roman"/>
                <a:cs typeface="Times New Roman"/>
              </a:rPr>
              <a:t> </a:t>
            </a:r>
            <a:r>
              <a:rPr lang="ru-RU" sz="1600" b="1" spc="-9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развития  детей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1026" name="Picture 2" descr="C:\Users\Zver\Downloads\Журавушка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7600" y="1752599"/>
            <a:ext cx="2362200" cy="2296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381000"/>
            <a:ext cx="8458200" cy="62163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50" dirty="0">
                <a:latin typeface="Times New Roman"/>
                <a:cs typeface="Times New Roman"/>
              </a:rPr>
              <a:t> </a:t>
            </a:r>
            <a:r>
              <a:rPr lang="ru-RU" sz="1450" dirty="0" smtClean="0">
                <a:latin typeface="Times New Roman"/>
                <a:cs typeface="Times New Roman"/>
              </a:rPr>
              <a:t>   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сюжетно-ролевых играх дети подготовительной к школе группы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начинают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осваивать сложные взаимодействия людей,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отражающие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характерные значимые жизненные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ситуации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       Игровые действия детей становятся более сложными, обретают особый смысл, который не всегда открывается взрослому. Игровое пространство усложняется. В нем может быть несколько центров, каждый из которых       поддерживает свою сюжетную линию. При этом дети способны отслеживать поведение партнеров по всему игровому пространству и менять свое поведение в зависимости от места в нем. </a:t>
            </a:r>
            <a:endParaRPr lang="ru-RU" sz="1400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Рисунки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приобретают более детализированный характер, обогащается их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цветовая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гамма. Более явными становятся различия между рисунками 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мальчиков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и девочек. Мальчики охотно изображают технику, космос, военные действия и т. п. Девочки обычно рисуют женские образы: принцесс, балерин, моделей и т. д. Часто встречаются и бытовые сюжеты: мама и дочка, комната и т. д.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        Изображение человека становится еще более детализированным 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пропорциональным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. Появляются пальцы на руках, глаза, рот, нос, брови,      подбородок. Одежда может быть украшена различными деталями.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      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Свободно владеют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обобщенными способами анализа, как изображений, так и построек. П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остройки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становятся симметричными и пропорциональными, их строительство осуществляется на основе зрительной ориентировки.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В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этом возрасте дети уже могут освоить сложные формы сложения из листа бумаги и придумывать           собственные, но этому их нужно специально обучать. Данный вид деятельности не просто доступен детям — он важен для углубления их пространственных представлений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Усложняется конструирование из природного материала. </a:t>
            </a:r>
            <a:endParaRPr lang="ru-RU" sz="1400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Продолжает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развиваться внимание дошкольников, оно становится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произвольным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. В некоторых видах деятельности время произвольного 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сосредоточения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достигает 30 минут.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У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дошкольников продолжает развиваться речь: ее звуковая сторона, грамматический строй, лексика. Развивается связная речь. В высказываниях    детей отражаются как расширяющийся словарь, так и характер обобщений, формирующихся в этом возрасте. Дети начинают активно употреблять        обобщающие существительные, синонимы, антонимы, прилагательные и т. д. 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8666" y="152400"/>
            <a:ext cx="43092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105"/>
              </a:spcBef>
            </a:pPr>
            <a:r>
              <a:rPr lang="ru-RU"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ВОЗРАСТНЫЕ</a:t>
            </a:r>
            <a:r>
              <a:rPr lang="ru-RU"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ОСОБЕННОСТИ</a:t>
            </a:r>
            <a:r>
              <a:rPr lang="ru-RU"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ДЕТЕЙ</a:t>
            </a:r>
            <a:r>
              <a:rPr lang="ru-RU"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5" dirty="0">
                <a:solidFill>
                  <a:prstClr val="black"/>
                </a:solidFill>
                <a:latin typeface="Times New Roman"/>
                <a:cs typeface="Times New Roman"/>
              </a:rPr>
              <a:t>6-7</a:t>
            </a:r>
            <a:r>
              <a:rPr lang="ru-RU" sz="1400" b="1" spc="3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ЛЕТ</a:t>
            </a:r>
            <a:endParaRPr lang="ru-RU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5" y="228600"/>
            <a:ext cx="8436763" cy="63945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П</a:t>
            </a:r>
            <a:r>
              <a:rPr sz="1400" b="1" spc="5" dirty="0">
                <a:solidFill>
                  <a:prstClr val="black"/>
                </a:solidFill>
                <a:latin typeface="Times New Roman"/>
                <a:cs typeface="Times New Roman"/>
              </a:rPr>
              <a:t>Л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АНИ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Р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У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Е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М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ЫЕ</a:t>
            </a:r>
            <a:r>
              <a:rPr sz="1400" b="1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Р</a:t>
            </a:r>
            <a:r>
              <a:rPr sz="1400" b="1" spc="10" dirty="0">
                <a:solidFill>
                  <a:prstClr val="black"/>
                </a:solidFill>
                <a:latin typeface="Times New Roman"/>
                <a:cs typeface="Times New Roman"/>
              </a:rPr>
              <a:t>Е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З</a:t>
            </a:r>
            <a:r>
              <a:rPr sz="1400" b="1" spc="-165" dirty="0">
                <a:solidFill>
                  <a:prstClr val="black"/>
                </a:solidFill>
                <a:latin typeface="Times New Roman"/>
                <a:cs typeface="Times New Roman"/>
              </a:rPr>
              <a:t>У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Л</a:t>
            </a:r>
            <a:r>
              <a:rPr sz="1400" b="1" spc="-75" dirty="0">
                <a:solidFill>
                  <a:prstClr val="black"/>
                </a:solidFill>
                <a:latin typeface="Times New Roman"/>
                <a:cs typeface="Times New Roman"/>
              </a:rPr>
              <a:t>Ь</a:t>
            </a:r>
            <a:r>
              <a:rPr sz="1400" b="1" spc="-60" dirty="0">
                <a:solidFill>
                  <a:prstClr val="black"/>
                </a:solidFill>
                <a:latin typeface="Times New Roman"/>
                <a:cs typeface="Times New Roman"/>
              </a:rPr>
              <a:t>Т</a:t>
            </a:r>
            <a:r>
              <a:rPr sz="1400" b="1" spc="-114" dirty="0">
                <a:solidFill>
                  <a:prstClr val="black"/>
                </a:solidFill>
                <a:latin typeface="Times New Roman"/>
                <a:cs typeface="Times New Roman"/>
              </a:rPr>
              <a:t>А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ТЫ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10" dirty="0">
                <a:solidFill>
                  <a:prstClr val="black"/>
                </a:solidFill>
                <a:latin typeface="Times New Roman"/>
                <a:cs typeface="Times New Roman"/>
              </a:rPr>
              <a:t>О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СВ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ОЕНИЯ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П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Р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О</a:t>
            </a:r>
            <a:r>
              <a:rPr sz="1400" b="1" spc="5" dirty="0">
                <a:solidFill>
                  <a:prstClr val="black"/>
                </a:solidFill>
                <a:latin typeface="Times New Roman"/>
                <a:cs typeface="Times New Roman"/>
              </a:rPr>
              <a:t>Г</a:t>
            </a:r>
            <a:r>
              <a:rPr sz="1400" b="1" spc="-170" dirty="0">
                <a:solidFill>
                  <a:prstClr val="black"/>
                </a:solidFill>
                <a:latin typeface="Times New Roman"/>
                <a:cs typeface="Times New Roman"/>
              </a:rPr>
              <a:t>Р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А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М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М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Ы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sz="1200" spc="-10" dirty="0" err="1">
                <a:solidFill>
                  <a:prstClr val="black"/>
                </a:solidFill>
                <a:latin typeface="Times New Roman"/>
                <a:cs typeface="Times New Roman"/>
              </a:rPr>
              <a:t>Планируемые</a:t>
            </a:r>
            <a:r>
              <a:rPr sz="12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результаты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освоения Программы представлены в виде целевых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ориентиров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дошкольного образования и представляют собой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возрастные характеристики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возможных достижений ребенка к концу дошкольного 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образования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endParaRPr sz="115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21790" algn="just"/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Целевые</a:t>
            </a:r>
            <a:r>
              <a:rPr sz="1400" b="1" spc="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ориентиры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на</a:t>
            </a:r>
            <a:r>
              <a:rPr sz="1400" b="1" spc="3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этапе</a:t>
            </a:r>
            <a:r>
              <a:rPr sz="1400" b="1" spc="2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завершения</a:t>
            </a:r>
            <a:r>
              <a:rPr sz="1400" b="1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 err="1">
                <a:solidFill>
                  <a:prstClr val="black"/>
                </a:solidFill>
                <a:latin typeface="Times New Roman"/>
                <a:cs typeface="Times New Roman"/>
              </a:rPr>
              <a:t>дошкольного</a:t>
            </a:r>
            <a:r>
              <a:rPr sz="1400" b="1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 err="1" smtClean="0">
                <a:solidFill>
                  <a:prstClr val="black"/>
                </a:solidFill>
                <a:latin typeface="Times New Roman"/>
                <a:cs typeface="Times New Roman"/>
              </a:rPr>
              <a:t>образования</a:t>
            </a:r>
            <a:r>
              <a:rPr sz="1400" b="1" spc="-5" dirty="0" smtClean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endParaRPr sz="1400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spc="-5" dirty="0">
                <a:latin typeface="Times New Roman"/>
                <a:ea typeface="Cambria"/>
                <a:cs typeface="Times New Roman"/>
              </a:rPr>
              <a:t>ребенок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овладевает основными культурными средствами,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способами деятельности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, проявляет инициативу и самостоятельность в разных</a:t>
            </a:r>
            <a:r>
              <a:rPr lang="ru-RU" sz="1200" spc="5" dirty="0">
                <a:latin typeface="Times New Roman"/>
                <a:ea typeface="Cambria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видах</a:t>
            </a:r>
            <a:r>
              <a:rPr lang="ru-RU" sz="1200" spc="10" dirty="0">
                <a:latin typeface="Times New Roman"/>
                <a:ea typeface="Cambria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деятельности</a:t>
            </a:r>
            <a:r>
              <a:rPr lang="ru-RU" sz="1200" spc="-55" dirty="0">
                <a:latin typeface="Times New Roman"/>
                <a:ea typeface="Cambria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—</a:t>
            </a:r>
            <a:r>
              <a:rPr lang="ru-RU" sz="1200" spc="-50" dirty="0">
                <a:latin typeface="Times New Roman"/>
                <a:ea typeface="Cambria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игре,</a:t>
            </a:r>
            <a:r>
              <a:rPr lang="ru-RU" sz="1200" spc="5" dirty="0">
                <a:latin typeface="Times New Roman"/>
                <a:ea typeface="Cambria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общении,</a:t>
            </a:r>
            <a:r>
              <a:rPr lang="ru-RU" sz="1200" spc="5" dirty="0">
                <a:latin typeface="Times New Roman"/>
                <a:ea typeface="Cambria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познавательно-исследовательской                 деятельности, конструировании и др.; способен выбирать себе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род занятий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, участников по совместной деятельности;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 smtClean="0">
                <a:latin typeface="Times New Roman"/>
                <a:ea typeface="Cambria"/>
                <a:cs typeface="Times New Roman"/>
              </a:rPr>
              <a:t>ребенок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обладает установкой положительного отношения к миру, к 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разным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способен договариваться, учитывать интересы и чувства других,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сопереживать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неудачам и радоваться успехам других, адекватно проявляет свои чувства, в том числе чувство веры в себя, старается разрешать      конфликты; умеет выражать и отстаивать свою позицию по разным 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вопросам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способен сотрудничать и выполнять как лидерские, так и исполнительские функции в совместной деятельности;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 проявляет </a:t>
            </a:r>
            <a:r>
              <a:rPr lang="ru-RU" sz="1200" dirty="0" err="1">
                <a:latin typeface="Times New Roman"/>
                <a:ea typeface="Cambria"/>
                <a:cs typeface="Times New Roman"/>
              </a:rPr>
              <a:t>эмпатию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 по отношению к другим людям, готовность прийти на помощь тем, кто в этом нуждается;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проявляет умение слышать других и стремление быть понятым другими;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             подчиняться разным правилам и социальным нормам; умеет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распознавать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различные ситуации и адекватно их оценивать;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      выделять звуки в словах, у ребенка складываются предпосылки    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грамотности;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3072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5" y="228600"/>
            <a:ext cx="8436763" cy="62278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1790" algn="just"/>
            <a:r>
              <a:rPr sz="1400" b="1" spc="-5" dirty="0" err="1" smtClean="0">
                <a:solidFill>
                  <a:prstClr val="black"/>
                </a:solidFill>
                <a:latin typeface="Times New Roman"/>
                <a:cs typeface="Times New Roman"/>
              </a:rPr>
              <a:t>Целевые</a:t>
            </a:r>
            <a:r>
              <a:rPr sz="1400" b="1" spc="4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ориентиры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на</a:t>
            </a:r>
            <a:r>
              <a:rPr sz="1400" b="1" spc="3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этапе</a:t>
            </a:r>
            <a:r>
              <a:rPr sz="1400" b="1" spc="2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завершения</a:t>
            </a:r>
            <a:r>
              <a:rPr sz="1400" b="1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 err="1">
                <a:solidFill>
                  <a:prstClr val="black"/>
                </a:solidFill>
                <a:latin typeface="Times New Roman"/>
                <a:cs typeface="Times New Roman"/>
              </a:rPr>
              <a:t>дошкольного</a:t>
            </a:r>
            <a:r>
              <a:rPr sz="1400" b="1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15" dirty="0" smtClean="0">
                <a:solidFill>
                  <a:prstClr val="black"/>
                </a:solidFill>
                <a:latin typeface="Times New Roman"/>
                <a:cs typeface="Times New Roman"/>
              </a:rPr>
              <a:t>   </a:t>
            </a:r>
            <a:r>
              <a:rPr sz="1400" b="1" spc="-5" dirty="0" err="1" smtClean="0">
                <a:solidFill>
                  <a:prstClr val="black"/>
                </a:solidFill>
                <a:latin typeface="Times New Roman"/>
                <a:cs typeface="Times New Roman"/>
              </a:rPr>
              <a:t>образования</a:t>
            </a:r>
            <a:r>
              <a:rPr sz="1400" b="1" spc="-5" dirty="0" smtClean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endParaRPr lang="ru-RU" sz="1400" b="1" spc="-5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21790" algn="just"/>
            <a:endParaRPr sz="1200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 smtClean="0">
                <a:latin typeface="Times New Roman"/>
                <a:ea typeface="Cambria"/>
                <a:cs typeface="Times New Roman"/>
              </a:rPr>
              <a:t>у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ребенок способен к волевым усилиям, может следовать социальным      нормам поведения и правилам в разных видах деятельности,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во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взаимоотношениях со взрослыми и сверстниками, может соблюдать      правила безопасного поведения и навыки личной гигиены;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проявляет ответственность за начатое дело;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ребенок проявляет любознательность, задает вопросы взрослым и    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экспериментировать;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математики,</a:t>
            </a:r>
            <a:r>
              <a:rPr lang="ru-RU" sz="1200" dirty="0" smtClean="0">
                <a:latin typeface="Calibri"/>
                <a:ea typeface="Cambria"/>
                <a:cs typeface="Times New Roman"/>
              </a:rPr>
              <a:t>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истории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и т. п.; способен к принятию собственных решений, опираясь на свои знания и умения в различных видах деятельности;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открыт новому, то есть проявляет стремления к получению знаний,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положительной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мотивации к дальнейшему обучению в школе;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проявляет уважение к жизни (в различных ее формах) и заботу об   </a:t>
            </a:r>
            <a:r>
              <a:rPr lang="ru-RU" sz="1200" dirty="0" smtClean="0">
                <a:latin typeface="Times New Roman"/>
                <a:ea typeface="Cambria"/>
                <a:cs typeface="Times New Roman"/>
              </a:rPr>
              <a:t>окружающей </a:t>
            </a:r>
            <a:r>
              <a:rPr lang="ru-RU" sz="1200" dirty="0">
                <a:latin typeface="Times New Roman"/>
                <a:ea typeface="Cambria"/>
                <a:cs typeface="Times New Roman"/>
              </a:rPr>
              <a:t>среде;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   многонациональности, важнейших исторических событиях;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имеет первичные представления о себе, семье, традиционных семейных ценностях, включая традиционные гендерные ориентации, проявляет   уважение к своему и противоположному полу;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соблюдает элементарные общепринятые нормы, имеет первичные        ценностные представления о том, «что такое хорошо и что такое плохо», стремится поступать хорошо; проявляет уважение к старшим и заботу о младших;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742950" marR="95885" lvl="1" indent="-285750" algn="just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612775" algn="l"/>
              </a:tabLst>
            </a:pPr>
            <a:r>
              <a:rPr lang="ru-RU" sz="1200" dirty="0">
                <a:latin typeface="Times New Roman"/>
                <a:ea typeface="Cambria"/>
                <a:cs typeface="Times New Roman"/>
              </a:rPr>
              <a:t>имеет начальные представления о здоровом образе жизни; воспринимает здоровый образ жизни как ценность.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355600" marR="5080" indent="-342900" algn="just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endParaRPr sz="12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8595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359790"/>
            <a:ext cx="8376920" cy="654602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39494" marR="103441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Times New Roman"/>
                <a:cs typeface="Times New Roman"/>
              </a:rPr>
              <a:t>ОСОБЕННОСТИ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5" dirty="0">
                <a:latin typeface="Times New Roman"/>
                <a:cs typeface="Times New Roman"/>
              </a:rPr>
              <a:t>ОРГАНИЗАЦИИ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35" dirty="0">
                <a:latin typeface="Times New Roman"/>
                <a:cs typeface="Times New Roman"/>
              </a:rPr>
              <a:t>ОБРАЗОВАТЕЛЬНОЙ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ДЕЯТЕЛЬНОСТИ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СООТВЕТСТВИИ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 </a:t>
            </a:r>
            <a:r>
              <a:rPr sz="1400" b="1" spc="-25" dirty="0">
                <a:latin typeface="Times New Roman"/>
                <a:cs typeface="Times New Roman"/>
              </a:rPr>
              <a:t>НАПРАВЛЕНИЯМИ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lang="ru-RU" sz="1400" b="1" spc="-15" dirty="0" smtClean="0">
                <a:latin typeface="Times New Roman"/>
                <a:cs typeface="Times New Roman"/>
              </a:rPr>
              <a:t>   </a:t>
            </a:r>
            <a:r>
              <a:rPr sz="1400" b="1" spc="-30" dirty="0" smtClean="0">
                <a:latin typeface="Times New Roman"/>
                <a:cs typeface="Times New Roman"/>
              </a:rPr>
              <a:t>РАЗВИТИЯ</a:t>
            </a:r>
            <a:r>
              <a:rPr sz="1400" b="1" spc="-10" dirty="0" smtClean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РЕБЕНКА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35" dirty="0">
                <a:latin typeface="Times New Roman"/>
                <a:cs typeface="Times New Roman"/>
              </a:rPr>
              <a:t>ОБРАЗОВАТЕЛЬНАЯ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ОБЛАСТЬ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«СОЦИАЛЬНО-КОММУНИКАТИВНОЕ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РАЗВИТИЕ»</a:t>
            </a:r>
            <a:endParaRPr sz="1400" dirty="0">
              <a:latin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области социально-коммуникативного развития ребенка в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условиях информационной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социализации основными 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NewRomanPS-BoldItalicMT"/>
                <a:cs typeface="Times New Roman"/>
              </a:rPr>
              <a:t>задачами 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образовательной 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деятельности 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являются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 создание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условий: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сфере развития положительного отношения ребенка к себе и другим людям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(формирование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 ребенка положительного самоощущения - уверенности в своих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возможностях; развитие чувства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собственного достоинства,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осознанию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своих прав и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свобод; положительного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отношения ребенка к окружающим его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людям; воспитание уважения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к чувству собственного достоинства других людей, их мнениям, желаниям,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взглядам).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 </a:t>
            </a: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сфере развития коммуникативной и социальной компетентности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(приобщение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детей к ценностям сотрудничества с другими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людьми; распознавание эмоционального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переживания и состояния окружающих, выражать собственные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переживания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;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 формирование представлений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 добре и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зле; развитие социальных навыков, освоению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детьми элементарных правил этикета и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безопасного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поведения дома, на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улице; развитие бережного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, ответственного отношения ребенка к окружающей природе,           рукотворному миру, а также способствуют усвоению детьми правил 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безопасного поведения).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 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 </a:t>
            </a: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сфере развития игровой деятельности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организуют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поощряют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участие детей в сюжетно-ролевых, дидактических, развивающих компьютерных играх и других игровых формах; поддерживают творческую импровизацию в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игре; используют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дидактические игры и игровые приемы в разных видах деятельности и при выполнении режимных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моментов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).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0595" y="345160"/>
            <a:ext cx="8197215" cy="6147836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9"/>
              </a:spcBef>
            </a:pPr>
            <a:r>
              <a:rPr sz="1400" b="1" spc="-35" dirty="0">
                <a:latin typeface="Times New Roman"/>
                <a:cs typeface="Times New Roman"/>
              </a:rPr>
              <a:t>ОБРАЗОВАТЕЛЬНАЯ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ОБЛАСТЬ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«ПОЗНАВАТЕЛЬНОЕ </a:t>
            </a:r>
            <a:r>
              <a:rPr sz="1400" b="1" spc="-25" dirty="0">
                <a:latin typeface="Times New Roman"/>
                <a:cs typeface="Times New Roman"/>
              </a:rPr>
              <a:t>РАЗВИТИЕ</a:t>
            </a:r>
            <a:r>
              <a:rPr sz="1400" b="1" spc="-25" dirty="0" smtClean="0">
                <a:latin typeface="Times New Roman"/>
                <a:cs typeface="Times New Roman"/>
              </a:rPr>
              <a:t>»</a:t>
            </a:r>
            <a:endParaRPr lang="ru-RU" sz="1400" b="1" spc="-25" dirty="0" smtClean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19"/>
              </a:spcBef>
            </a:pPr>
            <a:endParaRPr sz="1400" dirty="0">
              <a:latin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В области познавательного развития ребенка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основными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-BoldItalicMT"/>
                <a:cs typeface="Times New Roman" panose="02020603050405020304" pitchFamily="18" charset="0"/>
              </a:rPr>
              <a:t>задачами образовательной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NewRomanPS-BoldItalicMT"/>
                <a:cs typeface="Times New Roman" panose="02020603050405020304" pitchFamily="18" charset="0"/>
              </a:rPr>
              <a:t>деятельности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NewRomanPS-BoldItalicMT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являются создание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условий: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-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В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сфере развития любознательности, познавательной активности,       познавательных 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способностей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(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создание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насыщенной предметно-пространственной среды, стимулирующую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познавательный интерес детей,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исследовательскую активность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элементарное экспериментирование с различными веществами, предметами,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материалами).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 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NewRomanPS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-В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сфере развития представлений в разных сферах знаний об окружающей 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действительности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развитие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у детей общих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представлений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об окружающем мире, о себе, других людях, в том числе общих представлений в естественнонаучной области, математике,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экологии;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з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накомство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 социокультурным окружением предполагает знакомство с названиями улиц, зданий, сооружений, организаций и их назначением, с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транспортом, дорожным движением и правилами безопасности, с различными профессиями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людей; усвоение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детьми ценностей, норм и правил, принятых в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обществе; развитие математических способностей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получение первоначальных  представлений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о значении для человека счета, чисел, приобретает знания о формах, размерах, весе окружающих предметов, времени и пространстве,           закономерностях и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структурах).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0595" y="345160"/>
            <a:ext cx="8197215" cy="6147836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9"/>
              </a:spcBef>
            </a:pPr>
            <a:r>
              <a:rPr sz="1400" b="1" spc="-35" dirty="0">
                <a:latin typeface="Times New Roman"/>
                <a:cs typeface="Times New Roman"/>
              </a:rPr>
              <a:t>ОБРАЗОВАТЕЛЬНАЯ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ОБЛАСТЬ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20" dirty="0" smtClean="0">
                <a:latin typeface="Times New Roman"/>
                <a:cs typeface="Times New Roman"/>
              </a:rPr>
              <a:t>«</a:t>
            </a:r>
            <a:r>
              <a:rPr lang="ru-RU" sz="1400" b="1" spc="-20" dirty="0" smtClean="0">
                <a:latin typeface="Times New Roman"/>
                <a:cs typeface="Times New Roman"/>
              </a:rPr>
              <a:t>РЕЧЕВОЕ </a:t>
            </a:r>
            <a:r>
              <a:rPr sz="1400" b="1" spc="-20" dirty="0" smtClean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РАЗВИТИЕ</a:t>
            </a:r>
            <a:r>
              <a:rPr sz="1400" b="1" spc="-25" dirty="0" smtClean="0">
                <a:latin typeface="Times New Roman"/>
                <a:cs typeface="Times New Roman"/>
              </a:rPr>
              <a:t>»</a:t>
            </a:r>
            <a:endParaRPr lang="ru-RU" sz="1400" b="1" spc="-25" dirty="0" smtClean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19"/>
              </a:spcBef>
            </a:pPr>
            <a:endParaRPr sz="1400" dirty="0">
              <a:latin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области речевого развития ребенка основными 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NewRomanPS-BoldItalicMT"/>
                <a:cs typeface="Times New Roman"/>
              </a:rPr>
              <a:t>задачами                      образовательной деятельности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является создание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условий: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сфере совершенствования разных сторон речи ребенка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(умение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вступать в коммуникацию с другими людьми,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умение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слушать, воспринимать речь говорящего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реагировать на нее собственным откликом, адекватными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эмоциями;</a:t>
            </a:r>
            <a:r>
              <a:rPr lang="ru-RU" sz="1200" dirty="0" smtClean="0">
                <a:latin typeface="Calibri"/>
                <a:ea typeface="TimesNewRomanPSMT"/>
                <a:cs typeface="Times New Roman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создание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возможности для формирования и развития звуковой культуры, образной, интонационной и грамматической сторон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речи, фонематического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слуха, правильного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звуко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- и </a:t>
            </a:r>
            <a:r>
              <a:rPr lang="ru-RU" sz="1600" dirty="0" err="1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словопроизношения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; поощрение разучивания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стихотворений, скороговорок,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чистоговорок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, песен;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организация речевых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игры,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стимулирование словотворчество).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 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сфере приобщения детей к культуре чтения литературных                   </a:t>
            </a: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произведений</a:t>
            </a:r>
            <a:endParaRPr lang="ru-RU" sz="1200" dirty="0" smtClean="0">
              <a:latin typeface="Calibri"/>
              <a:ea typeface="TimesNewRomanPSMT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(чтение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детям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книг, стихов, вспоминание содержания и обсуждение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вместе с детьми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прочитанное; развитие способности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к использованию речи в 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повседневном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общении, а также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стимулирование использования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речи в области познавательно-исследовательского, художественно-эстетического,   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социально-коммуникативного и других видов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развития; наличие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развивающей предметно-пространственной среде открытого доступа детей к различным литературным изданиям, предоставление места для рассматривания и чтения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детьми соответствующих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их возрасту книг, наличие других дополнительных               материалов, например плакатов и картин, рассказов в картинках, аудиозаписей литературных произведений и песен, а также других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материалов).</a:t>
            </a:r>
            <a:endParaRPr lang="ru-RU" sz="12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409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228600"/>
            <a:ext cx="8342630" cy="6646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4200">
              <a:lnSpc>
                <a:spcPct val="100000"/>
              </a:lnSpc>
              <a:spcBef>
                <a:spcPts val="105"/>
              </a:spcBef>
            </a:pPr>
            <a:r>
              <a:rPr sz="1400" b="1" spc="-35" dirty="0">
                <a:latin typeface="Times New Roman"/>
                <a:cs typeface="Times New Roman"/>
              </a:rPr>
              <a:t>ОБРАЗОВАТЕЛЬНАЯ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ОБЛАСТЬ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«ХУДОЖЕСТВЕННО-ЭСТЕТИЧЕСКОЕ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РАЗВИТИЕ»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области художественно-эстетического развития ребенка основными     </a:t>
            </a:r>
            <a:r>
              <a:rPr lang="ru-RU" sz="1400" b="1" i="1" dirty="0">
                <a:solidFill>
                  <a:srgbClr val="000000"/>
                </a:solidFill>
                <a:latin typeface="Times New Roman"/>
                <a:ea typeface="TimesNewRomanPS-BoldItalicMT"/>
                <a:cs typeface="Times New Roman"/>
              </a:rPr>
              <a:t>задачами образовательной деятельности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являются создание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условий: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</a:t>
            </a:r>
            <a:r>
              <a:rPr lang="ru-RU" sz="14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сфере развития у детей интереса к эстетической стороне                  действительности, ознакомления с разными видами и жанрами искусства, в </a:t>
            </a:r>
            <a:r>
              <a:rPr lang="ru-RU" sz="1400" i="1" dirty="0" err="1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т.ч</a:t>
            </a:r>
            <a:r>
              <a:rPr lang="ru-RU" sz="14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. народного творчества.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(приобщение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детей к эстетическому познанию 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переживанию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мира, к искусству и культуре в широком смысле, а также 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творческую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деятельность детей в изобразительном, пластическом,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музыкальном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, литературном и др. видах художественно-творческой  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деятельности; способствование  накоплению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 детей сенсорного опыта, обогащению чувственных впечатлений, развитию эмоциональной отзывчивости на красоту природы и рукотворного мира, сопереживания персонажам художественной литературы 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фольклора; знакомство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детей с классическими произведениями литературы, живописи, музыки, театрального искусства, произведениями народного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творчества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,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рассматривание иллюстраций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художественных альбомах, 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организация экскурсий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на природу, в музеи,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демонстрация фильмов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соответствующего содержания,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обращение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к другим источникам  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художественно-эстетической информации).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</a:t>
            </a:r>
            <a:r>
              <a:rPr lang="ru-RU" sz="14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сфере приобщения к разным видам художественно-эстетической        деятельности, развития потребности в творческом самовыражении,          инициативности и самостоятельности в воплощении художественного       замысла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создание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возможности для творческого самовыражения детей: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поддерживание инициативы,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стремление к импровизации при самостоятельном воплощении ребенком художественных замыслов;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вовлечение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детей в разные виды художественно-эстетической деятельности, в сюжетно-ролевые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режиссерские игры,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помощь в освоении различных средств, материалов,  способов 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реализации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замыслов; экспериментирование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 цветом,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придумывание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создание  композиций; осваивание различных художественных техник, использование разнообразных материалов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средств; создание художественных образов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 помощью пластических средств, ритма, темпа, высоты и силы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звука; языковыми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средствами, средствами мимики, пантомимы, интонации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передавать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характер, переживания, настроения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персонажей).</a:t>
            </a:r>
            <a:endParaRPr lang="ru-RU" sz="1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304800"/>
            <a:ext cx="8016875" cy="61151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35" dirty="0">
                <a:latin typeface="Times New Roman"/>
                <a:cs typeface="Times New Roman"/>
              </a:rPr>
              <a:t>ОБРАЗОВАТЕЛЬНАЯ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ОБЛАСТЬ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«ФИЗИЧЕСКОЕ</a:t>
            </a:r>
            <a:r>
              <a:rPr sz="1400" b="1" spc="-25" dirty="0">
                <a:latin typeface="Times New Roman"/>
                <a:cs typeface="Times New Roman"/>
              </a:rPr>
              <a:t> РАЗВИТИЕ»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области физического развития ребенка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основными 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NewRomanPS-BoldItalicMT"/>
                <a:cs typeface="Times New Roman"/>
              </a:rPr>
              <a:t>задачами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/>
                <a:ea typeface="TimesNewRomanPS-BoldItalicMT"/>
                <a:cs typeface="Times New Roman"/>
              </a:rPr>
              <a:t>образовательной 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NewRomanPS-BoldItalicMT"/>
                <a:cs typeface="Times New Roman"/>
              </a:rPr>
              <a:t>деятельности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NewRomanPS-BoldItalicMT"/>
                <a:cs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являются создание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условий: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сфере становления у детей ценностей здорового образа жизни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(развитие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 детей ответственного отношения к своему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здоровью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;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 формирование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полезных навыков и привычек, нацеленных на поддержание собственного здоровья, в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т.ч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.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формирование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гигиенических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навыков; создание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возможности для активного участия детей в оздоровительных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мероприятиях).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сфере совершенствования двигательной активности детей, развития представлений о своем теле и своих физических возможностях, формировании начальных представлений о спорте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(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развитие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 ребенка 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представлений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о своем теле, произвольности действий и движений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ребенка; поддерживание интереса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детей к подвижным играм, занятиям на спортивных снарядах, упражнениям в беге, прыжках, лазании, метании и др.;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побуждать выполнять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физические упражнения, способствующие         развитию  равновесия, координации движений, ловкости, гибкости,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быстроты, крупной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 мелкой моторики обеих рук, а также правильного не наносящего ущерба организму выполнения основных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движений; проведение физкультурной деятельности, организация спортивных игр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в помещении и на воздухе,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спортивных праздников; развитие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у детей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интереса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к различным видам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NewRomanPSMT"/>
                <a:cs typeface="Times New Roman"/>
              </a:rPr>
              <a:t>спорта).</a:t>
            </a:r>
            <a:endParaRPr lang="ru-RU" sz="16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256742559"/>
              </p:ext>
            </p:extLst>
          </p:nvPr>
        </p:nvGraphicFramePr>
        <p:xfrm>
          <a:off x="685800" y="2743200"/>
          <a:ext cx="7772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14500" y="2776954"/>
            <a:ext cx="5715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05"/>
              </a:spcBef>
            </a:pPr>
            <a:r>
              <a:rPr lang="ru-RU" sz="1600" b="1" dirty="0" smtClean="0">
                <a:latin typeface="Times New Roman"/>
                <a:ea typeface="Times New Roman"/>
              </a:rPr>
              <a:t>Основные направления </a:t>
            </a:r>
            <a:r>
              <a:rPr lang="ru-RU" sz="1600" b="1" dirty="0">
                <a:latin typeface="Times New Roman"/>
                <a:ea typeface="Times New Roman"/>
              </a:rPr>
              <a:t>воспитательной </a:t>
            </a:r>
            <a:r>
              <a:rPr lang="ru-RU" sz="1600" b="1" dirty="0" smtClean="0">
                <a:latin typeface="Times New Roman"/>
                <a:ea typeface="Times New Roman"/>
              </a:rPr>
              <a:t>работы</a:t>
            </a:r>
            <a:endParaRPr lang="ru-RU" sz="16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152400"/>
            <a:ext cx="853440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Рабочая программа воспитания является компонентом </a:t>
            </a:r>
            <a:endParaRPr lang="ru-RU" sz="16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основной образовательной программы организации.</a:t>
            </a:r>
            <a:endParaRPr lang="ru-RU" sz="1600" b="1" dirty="0">
              <a:latin typeface="Calibri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Воспитательный процесс строится на основе духовно-нравственных и социокультурных ценностей и принятых в обществе правил и норм поведения в интересах человека, семьи, общества и опирается на следующие </a:t>
            </a: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принципы:</a:t>
            </a:r>
            <a:r>
              <a:rPr lang="ru-RU" sz="1400" b="1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принцип гуманизма;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единство ценностей и смыслов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воспитания; принцип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общего культурного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образования;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принцип следования нравственному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примеру;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принципы безопасной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жизнедеятельности;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принцип совместной деятельности ребенка 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взрослого;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принцип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</a:rPr>
              <a:t>инклюзивности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Данные принципы реализуются в укладе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МАДОУ Боровского детского сада «Журавушка»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включающем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воспитывающие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среды, общности,  культурные практики, совместную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деятельность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 события.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82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7874691"/>
              </p:ext>
            </p:extLst>
          </p:nvPr>
        </p:nvGraphicFramePr>
        <p:xfrm>
          <a:off x="533400" y="2057400"/>
          <a:ext cx="8207375" cy="4577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4255"/>
                <a:gridCol w="2204720"/>
                <a:gridCol w="1854200"/>
                <a:gridCol w="1854200"/>
              </a:tblGrid>
              <a:tr h="609600">
                <a:tc>
                  <a:txBody>
                    <a:bodyPr/>
                    <a:lstStyle/>
                    <a:p>
                      <a:pPr marL="646430" marR="403225" indent="-236220">
                        <a:lnSpc>
                          <a:spcPts val="2400"/>
                        </a:lnSpc>
                      </a:pPr>
                      <a:r>
                        <a:rPr sz="2000" spc="-5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дите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ьск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е  собрания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8130">
                        <a:lnSpc>
                          <a:spcPts val="234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Мастер-классы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34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Практикумы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34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Праздники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474345">
                        <a:lnSpc>
                          <a:spcPts val="234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Спортивные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86409">
                        <a:lnSpc>
                          <a:spcPts val="236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развлечения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34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Дни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открытых</a:t>
                      </a:r>
                    </a:p>
                    <a:p>
                      <a:pPr marL="1270" algn="ctr">
                        <a:lnSpc>
                          <a:spcPts val="236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дверей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34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Анкетирование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340"/>
                        </a:lnSpc>
                      </a:pPr>
                      <a:r>
                        <a:rPr sz="2000" spc="-15" dirty="0" err="1" smtClean="0">
                          <a:latin typeface="Times New Roman"/>
                          <a:cs typeface="Times New Roman"/>
                        </a:rPr>
                        <a:t>Конкурсы</a:t>
                      </a:r>
                      <a:r>
                        <a:rPr lang="ru-RU" sz="2000" spc="-15" dirty="0" smtClean="0">
                          <a:latin typeface="Times New Roman"/>
                          <a:cs typeface="Times New Roman"/>
                        </a:rPr>
                        <a:t>, выставки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3999">
                <a:tc>
                  <a:txBody>
                    <a:bodyPr/>
                    <a:lstStyle/>
                    <a:p>
                      <a:pPr marL="165100" marR="157480" algn="ctr">
                        <a:lnSpc>
                          <a:spcPts val="2400"/>
                        </a:lnSpc>
                        <a:spcBef>
                          <a:spcPts val="2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Инфо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ац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онные  листы,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памятки,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 err="1" smtClean="0">
                          <a:latin typeface="Times New Roman"/>
                          <a:cs typeface="Times New Roman"/>
                        </a:rPr>
                        <a:t>буклеты</a:t>
                      </a:r>
                      <a:r>
                        <a:rPr lang="ru-RU" sz="2000" spc="-15" dirty="0" smtClean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lang="ru-RU" sz="2000" spc="-15" dirty="0" err="1" smtClean="0">
                          <a:latin typeface="Times New Roman"/>
                          <a:cs typeface="Times New Roman"/>
                        </a:rPr>
                        <a:t>флаеры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20"/>
                        </a:lnSpc>
                      </a:pPr>
                      <a:r>
                        <a:rPr lang="ru-RU" sz="2000" spc="-5" dirty="0" smtClean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-5" dirty="0" err="1" smtClean="0">
                          <a:latin typeface="Times New Roman"/>
                          <a:cs typeface="Times New Roman"/>
                        </a:rPr>
                        <a:t>ндивидуальные</a:t>
                      </a:r>
                      <a:r>
                        <a:rPr lang="ru-RU" sz="2000" spc="-5" dirty="0" smtClean="0">
                          <a:latin typeface="Times New Roman"/>
                          <a:cs typeface="Times New Roman"/>
                        </a:rPr>
                        <a:t> консультации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34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Досуги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88900" indent="-635" algn="ctr">
                        <a:lnSpc>
                          <a:spcPts val="2400"/>
                        </a:lnSpc>
                        <a:spcBef>
                          <a:spcPts val="2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Участие в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spc="-5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тел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</a:p>
                    <a:p>
                      <a:pPr marL="200025" marR="190500" indent="158115">
                        <a:lnSpc>
                          <a:spcPts val="24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проектной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деятел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spc="4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сти</a:t>
                      </a: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999">
                <a:tc>
                  <a:txBody>
                    <a:bodyPr/>
                    <a:lstStyle/>
                    <a:p>
                      <a:pPr marL="165100" marR="157480" algn="ctr">
                        <a:lnSpc>
                          <a:spcPts val="2400"/>
                        </a:lnSpc>
                        <a:spcBef>
                          <a:spcPts val="20"/>
                        </a:spcBef>
                      </a:pPr>
                      <a:r>
                        <a:rPr lang="ru-RU" sz="2000" dirty="0" smtClean="0">
                          <a:latin typeface="Times New Roman"/>
                          <a:cs typeface="Times New Roman"/>
                        </a:rPr>
                        <a:t>Школа молодых родителей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025" marR="190500" lvl="0" indent="158115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Виртуальные консультации (сайт ДОО, социальные сети, мессенджеры)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Родительский </a:t>
                      </a:r>
                      <a:r>
                        <a:rPr kumimoji="0" lang="ru-RU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всеобыч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, семейные встречи</a:t>
                      </a:r>
                    </a:p>
                    <a:p>
                      <a:pPr marL="1905" algn="ctr">
                        <a:lnSpc>
                          <a:spcPts val="234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025" marR="190500" indent="158115" algn="ctr">
                        <a:lnSpc>
                          <a:spcPts val="2400"/>
                        </a:lnSpc>
                      </a:pPr>
                      <a:r>
                        <a:rPr lang="ru-RU" sz="2000" dirty="0" smtClean="0">
                          <a:latin typeface="Times New Roman"/>
                          <a:cs typeface="Times New Roman"/>
                        </a:rPr>
                        <a:t>Родительские гостиные, конференции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2362200" y="331787"/>
            <a:ext cx="4419600" cy="91440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Основные</a:t>
            </a:r>
            <a:r>
              <a:rPr lang="ru-RU" sz="2000" b="1" spc="-45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формы</a:t>
            </a:r>
            <a:r>
              <a:rPr lang="ru-RU" sz="2000" b="1" spc="-25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работы</a:t>
            </a:r>
            <a:r>
              <a:rPr lang="ru-RU" sz="2000" b="1" spc="-35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sz="2000" b="1" spc="-35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</a:t>
            </a:r>
            <a:r>
              <a:rPr lang="ru-RU" sz="2000" b="1" spc="-484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родителями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419600" y="1246186"/>
            <a:ext cx="228600" cy="799021"/>
          </a:xfrm>
          <a:prstGeom prst="down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8965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400" y="76200"/>
            <a:ext cx="8148955" cy="6705601"/>
            <a:chOff x="533400" y="758951"/>
            <a:chExt cx="8148955" cy="2028825"/>
          </a:xfrm>
        </p:grpSpPr>
        <p:sp>
          <p:nvSpPr>
            <p:cNvPr id="3" name="object 3"/>
            <p:cNvSpPr/>
            <p:nvPr/>
          </p:nvSpPr>
          <p:spPr>
            <a:xfrm>
              <a:off x="539495" y="765047"/>
              <a:ext cx="8136890" cy="2016760"/>
            </a:xfrm>
            <a:custGeom>
              <a:avLst/>
              <a:gdLst/>
              <a:ahLst/>
              <a:cxnLst/>
              <a:rect l="l" t="t" r="r" b="b"/>
              <a:pathLst>
                <a:path w="8136890" h="2016760">
                  <a:moveTo>
                    <a:pt x="7800594" y="0"/>
                  </a:moveTo>
                  <a:lnTo>
                    <a:pt x="336042" y="0"/>
                  </a:lnTo>
                  <a:lnTo>
                    <a:pt x="286385" y="3644"/>
                  </a:lnTo>
                  <a:lnTo>
                    <a:pt x="238990" y="14231"/>
                  </a:lnTo>
                  <a:lnTo>
                    <a:pt x="194377" y="31239"/>
                  </a:lnTo>
                  <a:lnTo>
                    <a:pt x="153066" y="54149"/>
                  </a:lnTo>
                  <a:lnTo>
                    <a:pt x="115576" y="82440"/>
                  </a:lnTo>
                  <a:lnTo>
                    <a:pt x="82427" y="115591"/>
                  </a:lnTo>
                  <a:lnTo>
                    <a:pt x="54139" y="153082"/>
                  </a:lnTo>
                  <a:lnTo>
                    <a:pt x="31233" y="194394"/>
                  </a:lnTo>
                  <a:lnTo>
                    <a:pt x="14228" y="239004"/>
                  </a:lnTo>
                  <a:lnTo>
                    <a:pt x="3643" y="286394"/>
                  </a:lnTo>
                  <a:lnTo>
                    <a:pt x="0" y="336041"/>
                  </a:lnTo>
                  <a:lnTo>
                    <a:pt x="0" y="1680210"/>
                  </a:lnTo>
                  <a:lnTo>
                    <a:pt x="3643" y="1729857"/>
                  </a:lnTo>
                  <a:lnTo>
                    <a:pt x="14228" y="1777247"/>
                  </a:lnTo>
                  <a:lnTo>
                    <a:pt x="31233" y="1821857"/>
                  </a:lnTo>
                  <a:lnTo>
                    <a:pt x="54139" y="1863169"/>
                  </a:lnTo>
                  <a:lnTo>
                    <a:pt x="82427" y="1900660"/>
                  </a:lnTo>
                  <a:lnTo>
                    <a:pt x="115576" y="1933811"/>
                  </a:lnTo>
                  <a:lnTo>
                    <a:pt x="153066" y="1962102"/>
                  </a:lnTo>
                  <a:lnTo>
                    <a:pt x="194377" y="1985012"/>
                  </a:lnTo>
                  <a:lnTo>
                    <a:pt x="238990" y="2002020"/>
                  </a:lnTo>
                  <a:lnTo>
                    <a:pt x="286385" y="2012607"/>
                  </a:lnTo>
                  <a:lnTo>
                    <a:pt x="336042" y="2016252"/>
                  </a:lnTo>
                  <a:lnTo>
                    <a:pt x="7800594" y="2016252"/>
                  </a:lnTo>
                  <a:lnTo>
                    <a:pt x="7850241" y="2012607"/>
                  </a:lnTo>
                  <a:lnTo>
                    <a:pt x="7897631" y="2002020"/>
                  </a:lnTo>
                  <a:lnTo>
                    <a:pt x="7942241" y="1985012"/>
                  </a:lnTo>
                  <a:lnTo>
                    <a:pt x="7983553" y="1962102"/>
                  </a:lnTo>
                  <a:lnTo>
                    <a:pt x="8021044" y="1933811"/>
                  </a:lnTo>
                  <a:lnTo>
                    <a:pt x="8054195" y="1900660"/>
                  </a:lnTo>
                  <a:lnTo>
                    <a:pt x="8082486" y="1863169"/>
                  </a:lnTo>
                  <a:lnTo>
                    <a:pt x="8105396" y="1821857"/>
                  </a:lnTo>
                  <a:lnTo>
                    <a:pt x="8122404" y="1777247"/>
                  </a:lnTo>
                  <a:lnTo>
                    <a:pt x="8132991" y="1729857"/>
                  </a:lnTo>
                  <a:lnTo>
                    <a:pt x="8136635" y="1680210"/>
                  </a:lnTo>
                  <a:lnTo>
                    <a:pt x="8136635" y="336041"/>
                  </a:lnTo>
                  <a:lnTo>
                    <a:pt x="8132991" y="286394"/>
                  </a:lnTo>
                  <a:lnTo>
                    <a:pt x="8122404" y="239004"/>
                  </a:lnTo>
                  <a:lnTo>
                    <a:pt x="8105396" y="194394"/>
                  </a:lnTo>
                  <a:lnTo>
                    <a:pt x="8082486" y="153082"/>
                  </a:lnTo>
                  <a:lnTo>
                    <a:pt x="8054195" y="115591"/>
                  </a:lnTo>
                  <a:lnTo>
                    <a:pt x="8021044" y="82440"/>
                  </a:lnTo>
                  <a:lnTo>
                    <a:pt x="7983553" y="54149"/>
                  </a:lnTo>
                  <a:lnTo>
                    <a:pt x="7942241" y="31239"/>
                  </a:lnTo>
                  <a:lnTo>
                    <a:pt x="7897631" y="14231"/>
                  </a:lnTo>
                  <a:lnTo>
                    <a:pt x="7850241" y="3644"/>
                  </a:lnTo>
                  <a:lnTo>
                    <a:pt x="78005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9495" y="765047"/>
              <a:ext cx="8136890" cy="2016760"/>
            </a:xfrm>
            <a:custGeom>
              <a:avLst/>
              <a:gdLst/>
              <a:ahLst/>
              <a:cxnLst/>
              <a:rect l="l" t="t" r="r" b="b"/>
              <a:pathLst>
                <a:path w="8136890" h="2016760">
                  <a:moveTo>
                    <a:pt x="0" y="336041"/>
                  </a:moveTo>
                  <a:lnTo>
                    <a:pt x="3643" y="286394"/>
                  </a:lnTo>
                  <a:lnTo>
                    <a:pt x="14228" y="239004"/>
                  </a:lnTo>
                  <a:lnTo>
                    <a:pt x="31233" y="194394"/>
                  </a:lnTo>
                  <a:lnTo>
                    <a:pt x="54139" y="153082"/>
                  </a:lnTo>
                  <a:lnTo>
                    <a:pt x="82427" y="115591"/>
                  </a:lnTo>
                  <a:lnTo>
                    <a:pt x="115576" y="82440"/>
                  </a:lnTo>
                  <a:lnTo>
                    <a:pt x="153066" y="54149"/>
                  </a:lnTo>
                  <a:lnTo>
                    <a:pt x="194377" y="31239"/>
                  </a:lnTo>
                  <a:lnTo>
                    <a:pt x="238990" y="14231"/>
                  </a:lnTo>
                  <a:lnTo>
                    <a:pt x="286385" y="3644"/>
                  </a:lnTo>
                  <a:lnTo>
                    <a:pt x="336042" y="0"/>
                  </a:lnTo>
                  <a:lnTo>
                    <a:pt x="7800594" y="0"/>
                  </a:lnTo>
                  <a:lnTo>
                    <a:pt x="7850241" y="3644"/>
                  </a:lnTo>
                  <a:lnTo>
                    <a:pt x="7897631" y="14231"/>
                  </a:lnTo>
                  <a:lnTo>
                    <a:pt x="7942241" y="31239"/>
                  </a:lnTo>
                  <a:lnTo>
                    <a:pt x="7983553" y="54149"/>
                  </a:lnTo>
                  <a:lnTo>
                    <a:pt x="8021044" y="82440"/>
                  </a:lnTo>
                  <a:lnTo>
                    <a:pt x="8054195" y="115591"/>
                  </a:lnTo>
                  <a:lnTo>
                    <a:pt x="8082486" y="153082"/>
                  </a:lnTo>
                  <a:lnTo>
                    <a:pt x="8105396" y="194394"/>
                  </a:lnTo>
                  <a:lnTo>
                    <a:pt x="8122404" y="239004"/>
                  </a:lnTo>
                  <a:lnTo>
                    <a:pt x="8132991" y="286394"/>
                  </a:lnTo>
                  <a:lnTo>
                    <a:pt x="8136635" y="336041"/>
                  </a:lnTo>
                  <a:lnTo>
                    <a:pt x="8136635" y="1680210"/>
                  </a:lnTo>
                  <a:lnTo>
                    <a:pt x="8132991" y="1729857"/>
                  </a:lnTo>
                  <a:lnTo>
                    <a:pt x="8122404" y="1777247"/>
                  </a:lnTo>
                  <a:lnTo>
                    <a:pt x="8105396" y="1821857"/>
                  </a:lnTo>
                  <a:lnTo>
                    <a:pt x="8082486" y="1863169"/>
                  </a:lnTo>
                  <a:lnTo>
                    <a:pt x="8054195" y="1900660"/>
                  </a:lnTo>
                  <a:lnTo>
                    <a:pt x="8021044" y="1933811"/>
                  </a:lnTo>
                  <a:lnTo>
                    <a:pt x="7983553" y="1962102"/>
                  </a:lnTo>
                  <a:lnTo>
                    <a:pt x="7942241" y="1985012"/>
                  </a:lnTo>
                  <a:lnTo>
                    <a:pt x="7897631" y="2002020"/>
                  </a:lnTo>
                  <a:lnTo>
                    <a:pt x="7850241" y="2012607"/>
                  </a:lnTo>
                  <a:lnTo>
                    <a:pt x="7800594" y="2016252"/>
                  </a:lnTo>
                  <a:lnTo>
                    <a:pt x="336042" y="2016252"/>
                  </a:lnTo>
                  <a:lnTo>
                    <a:pt x="286385" y="2012607"/>
                  </a:lnTo>
                  <a:lnTo>
                    <a:pt x="238990" y="2002020"/>
                  </a:lnTo>
                  <a:lnTo>
                    <a:pt x="194377" y="1985012"/>
                  </a:lnTo>
                  <a:lnTo>
                    <a:pt x="153066" y="1962102"/>
                  </a:lnTo>
                  <a:lnTo>
                    <a:pt x="115576" y="1933811"/>
                  </a:lnTo>
                  <a:lnTo>
                    <a:pt x="82427" y="1900660"/>
                  </a:lnTo>
                  <a:lnTo>
                    <a:pt x="54139" y="1863169"/>
                  </a:lnTo>
                  <a:lnTo>
                    <a:pt x="31233" y="1821857"/>
                  </a:lnTo>
                  <a:lnTo>
                    <a:pt x="14228" y="1777247"/>
                  </a:lnTo>
                  <a:lnTo>
                    <a:pt x="3643" y="1729857"/>
                  </a:lnTo>
                  <a:lnTo>
                    <a:pt x="0" y="1680210"/>
                  </a:lnTo>
                  <a:lnTo>
                    <a:pt x="0" y="336041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24916" y="929766"/>
            <a:ext cx="7767320" cy="61991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 smtClean="0">
                <a:latin typeface="Times New Roman"/>
                <a:ea typeface="Times New Roman"/>
              </a:rPr>
              <a:t>Федеральный </a:t>
            </a:r>
            <a:r>
              <a:rPr lang="ru-RU" sz="1600" dirty="0">
                <a:latin typeface="Times New Roman"/>
                <a:ea typeface="Times New Roman"/>
              </a:rPr>
              <a:t>Закон от 28.06.2014 № 172-ФЗ «О стратегическом            планировании в Российской Федерации» (с изменениями и дополнениями на 31.07.2020).</a:t>
            </a:r>
            <a:endParaRPr lang="ru-RU" sz="1600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</a:rPr>
              <a:t>Федеральный Закон от 29.12.2012 № 273-ФЗ «Об образовании в            Российской Федерации» (с изменениями и дополнениями на 30.04.2021).</a:t>
            </a:r>
            <a:endParaRPr lang="ru-RU" sz="1600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</a:rPr>
              <a:t>Федеральный закон от 31.07.2020 № 304-ФЗ «О внесении изменений в федеральный закон «Об образовании в Российской Федерации» по         вопросам воспитания обучающихся».</a:t>
            </a:r>
            <a:endParaRPr lang="ru-RU" sz="1600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 smtClean="0">
                <a:latin typeface="Times New Roman"/>
                <a:ea typeface="Times New Roman"/>
              </a:rPr>
              <a:t>Распоряжение </a:t>
            </a:r>
            <a:r>
              <a:rPr lang="ru-RU" sz="1600" dirty="0">
                <a:latin typeface="Times New Roman"/>
                <a:ea typeface="Times New Roman"/>
              </a:rPr>
              <a:t>Правительства Российской Федерации от 29.05.2015 № 996-р об утверждении Стратегия развития воспитания в Российской    Федерации на период до 2025 года.</a:t>
            </a:r>
            <a:endParaRPr lang="ru-RU" sz="1600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</a:rPr>
              <a:t>Распоряжение Правительства Российской Федерации от 12.11.2020 № 2945-роб утверждении Плана мероприятий по реализации в 2021 - 2025 годах Стратегии развития воспитания в Российской Федерации на период до 2025    года.</a:t>
            </a:r>
            <a:endParaRPr lang="ru-RU" sz="1600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 smtClean="0">
                <a:latin typeface="Times New Roman"/>
                <a:ea typeface="Times New Roman"/>
              </a:rPr>
              <a:t>Приказ </a:t>
            </a:r>
            <a:r>
              <a:rPr lang="ru-RU" sz="1600" dirty="0">
                <a:latin typeface="Times New Roman"/>
                <a:ea typeface="Times New Roman"/>
              </a:rPr>
              <a:t>Министерства образования и науки Российской Федерации от 17.10.2013 № 1155 «Об утверждении федерального государственного              образовательного стандарта дошкольного образования».</a:t>
            </a:r>
            <a:endParaRPr lang="ru-RU" sz="1600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 smtClean="0">
                <a:latin typeface="Times New Roman"/>
                <a:ea typeface="Times New Roman"/>
              </a:rPr>
              <a:t>Приказ </a:t>
            </a:r>
            <a:r>
              <a:rPr lang="ru-RU" sz="1600" dirty="0">
                <a:latin typeface="Times New Roman"/>
                <a:ea typeface="Times New Roman"/>
              </a:rPr>
              <a:t>Министерства образования и науки Российской Федерации от 28.05.2014 № 594 «Об утверждении Порядка разработки примерных     основных образовательных программ, проведения их экспертизы и        ведения реестра     примерных основных образовательных программ (с изменениями на 09.04.2015).</a:t>
            </a:r>
            <a:endParaRPr lang="ru-RU" sz="1600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</a:rPr>
              <a:t>Постановление Главного  государственного санитарного врача             Российской Федерации от 28.09.2020 г. N 28  «Об утверждении              санитарных правил СП 2.4.3648-20   «Санитарно-эпидемиологические требования к                   организациям воспитания и обучения, отдыха и  </a:t>
            </a:r>
            <a:r>
              <a:rPr lang="ru-RU" sz="1600" dirty="0" smtClean="0">
                <a:latin typeface="Times New Roman"/>
                <a:ea typeface="Times New Roman"/>
              </a:rPr>
              <a:t> </a:t>
            </a:r>
            <a:r>
              <a:rPr lang="ru-RU" sz="1600" dirty="0">
                <a:latin typeface="Times New Roman"/>
                <a:ea typeface="Times New Roman"/>
              </a:rPr>
              <a:t>оздоровления детей и молодежи».</a:t>
            </a:r>
            <a:endParaRPr lang="ru-RU" sz="1600" dirty="0"/>
          </a:p>
          <a:p>
            <a:pPr marL="12700" marR="5080" indent="1270" algn="ctr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81200" y="96348"/>
            <a:ext cx="601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00"/>
              </a:spcBef>
            </a:pPr>
            <a:r>
              <a:rPr lang="ru-RU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Основная</a:t>
            </a:r>
            <a:r>
              <a:rPr lang="ru-RU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образовательная</a:t>
            </a:r>
            <a:r>
              <a:rPr lang="ru-RU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программа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5080" lvl="0" indent="1270" algn="ctr"/>
            <a:r>
              <a:rPr lang="ru-RU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МАДОУ</a:t>
            </a:r>
            <a:r>
              <a:rPr lang="ru-RU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Боровского  </a:t>
            </a:r>
            <a:r>
              <a:rPr lang="ru-RU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детского</a:t>
            </a:r>
            <a:r>
              <a:rPr lang="ru-RU" b="1" spc="1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lang="ru-RU" b="1" spc="5" dirty="0">
                <a:solidFill>
                  <a:prstClr val="black"/>
                </a:solidFill>
                <a:latin typeface="Times New Roman"/>
                <a:cs typeface="Times New Roman"/>
              </a:rPr>
              <a:t>сада</a:t>
            </a:r>
            <a:r>
              <a:rPr lang="ru-RU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«Журавушка</a:t>
            </a:r>
            <a:r>
              <a:rPr lang="ru-RU" b="1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»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 разработана в соответствии:</a:t>
            </a:r>
          </a:p>
          <a:p>
            <a:pPr lvl="0" algn="ctr"/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8956112"/>
              </p:ext>
            </p:extLst>
          </p:nvPr>
        </p:nvGraphicFramePr>
        <p:xfrm>
          <a:off x="461187" y="542290"/>
          <a:ext cx="8210549" cy="60998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3413"/>
                <a:gridCol w="2057400"/>
                <a:gridCol w="1905000"/>
                <a:gridCol w="2194736"/>
              </a:tblGrid>
              <a:tr h="204216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436245" marR="427990" indent="-1270" algn="ctr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018540" algn="l"/>
                        </a:tabLst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Для	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 особыми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образовательными потребностями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 (потребностями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образовании),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т.е.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ОВЗ,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дети-инвалиды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детском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саду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работает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психлого-педагогический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консилиум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(ППК).</a:t>
                      </a:r>
                    </a:p>
                    <a:p>
                      <a:pPr marL="649605" marR="643890"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ППк работает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во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взаимодействии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вышестоящим структурным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подразделением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ПМПК</a:t>
                      </a:r>
                      <a:r>
                        <a:rPr sz="2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Тюменского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муниципального</a:t>
                      </a:r>
                      <a:r>
                        <a:rPr sz="2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района.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005839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Вся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работа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детьми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ОВЗ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детьми</a:t>
                      </a: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инвалидами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строится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27685" marR="520065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адаптированным основным образовательным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программам </a:t>
                      </a:r>
                      <a:r>
                        <a:rPr sz="20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разной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направленности: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8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для</a:t>
                      </a: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0" marR="0" marT="381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5159">
                <a:tc>
                  <a:txBody>
                    <a:bodyPr/>
                    <a:lstStyle/>
                    <a:p>
                      <a:pPr algn="ctr">
                        <a:lnSpc>
                          <a:spcPts val="2275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умственно-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5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тяжёлыми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275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нарушениям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275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задержкой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957">
                <a:tc>
                  <a:txBody>
                    <a:bodyPr/>
                    <a:lstStyle/>
                    <a:p>
                      <a:pPr algn="ctr">
                        <a:lnSpc>
                          <a:spcPts val="2275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отсталых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275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нарушениям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5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опорно-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275"/>
                        </a:lnSpc>
                      </a:pPr>
                      <a:r>
                        <a:rPr sz="2000" spc="-10" dirty="0" err="1" smtClean="0">
                          <a:latin typeface="Times New Roman"/>
                          <a:cs typeface="Times New Roman"/>
                        </a:rPr>
                        <a:t>психическог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o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ts val="2275"/>
                        </a:lnSpc>
                      </a:pPr>
                      <a:r>
                        <a:rPr sz="2000" dirty="0" err="1" smtClean="0">
                          <a:latin typeface="Times New Roman"/>
                          <a:cs typeface="Times New Roman"/>
                        </a:rPr>
                        <a:t>детей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275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 err="1" smtClean="0">
                          <a:latin typeface="Times New Roman"/>
                          <a:cs typeface="Times New Roman"/>
                        </a:rPr>
                        <a:t>речи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275"/>
                        </a:lnSpc>
                      </a:pPr>
                      <a:r>
                        <a:rPr sz="2000" spc="-10" dirty="0" err="1" smtClean="0">
                          <a:latin typeface="Times New Roman"/>
                          <a:cs typeface="Times New Roman"/>
                        </a:rPr>
                        <a:t>двигательног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o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275"/>
                        </a:lnSpc>
                      </a:pPr>
                      <a:r>
                        <a:rPr sz="2000" dirty="0" err="1" smtClean="0">
                          <a:latin typeface="Times New Roman"/>
                          <a:cs typeface="Times New Roman"/>
                        </a:rPr>
                        <a:t>развития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21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275"/>
                        </a:lnSpc>
                      </a:pPr>
                      <a:r>
                        <a:rPr sz="2000" spc="-10" dirty="0" err="1" smtClean="0">
                          <a:latin typeface="Times New Roman"/>
                          <a:cs typeface="Times New Roman"/>
                        </a:rPr>
                        <a:t>аппарата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82078">
                <a:tc gridSpan="4">
                  <a:txBody>
                    <a:bodyPr/>
                    <a:lstStyle/>
                    <a:p>
                      <a:pPr marL="419734" marR="411480" indent="1586230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Ссылка на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адаптированные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 err="1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800" b="1" spc="-5" dirty="0" smtClean="0">
                          <a:latin typeface="Times New Roman"/>
                          <a:cs typeface="Times New Roman"/>
                        </a:rPr>
                        <a:t>:</a:t>
                      </a:r>
                      <a:endParaRPr lang="ru-RU" sz="1800" b="1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419734" marR="411480" indent="1586230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en-US" sz="1800" dirty="0" smtClean="0">
                          <a:latin typeface="Times New Roman"/>
                          <a:cs typeface="Times New Roman"/>
                          <a:hlinkClick r:id="rId2"/>
                        </a:rPr>
                        <a:t>https://bords.obraz-tmr.ru/sveden/education</a:t>
                      </a: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  </a:t>
                      </a:r>
                    </a:p>
                    <a:p>
                      <a:pPr marL="419734" marR="411480" indent="1586230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2182754"/>
              </p:ext>
            </p:extLst>
          </p:nvPr>
        </p:nvGraphicFramePr>
        <p:xfrm>
          <a:off x="605205" y="902335"/>
          <a:ext cx="7992745" cy="51125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825"/>
                <a:gridCol w="2664460"/>
                <a:gridCol w="2664460"/>
              </a:tblGrid>
              <a:tr h="1022603">
                <a:tc gridSpan="3">
                  <a:txBody>
                    <a:bodyPr/>
                    <a:lstStyle/>
                    <a:p>
                      <a:pPr marL="562610" marR="559435" indent="748030" algn="ctr">
                        <a:lnSpc>
                          <a:spcPts val="2520"/>
                        </a:lnSpc>
                        <a:spcBef>
                          <a:spcPts val="15"/>
                        </a:spcBef>
                      </a:pPr>
                      <a:r>
                        <a:rPr sz="2100" b="1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2100" b="1" spc="-5" dirty="0" err="1">
                          <a:latin typeface="Times New Roman"/>
                          <a:cs typeface="Times New Roman"/>
                        </a:rPr>
                        <a:t>реализации</a:t>
                      </a:r>
                      <a:r>
                        <a:rPr sz="21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100" b="1" spc="-15" dirty="0" smtClean="0">
                          <a:latin typeface="Times New Roman"/>
                          <a:cs typeface="Times New Roman"/>
                        </a:rPr>
                        <a:t>основной</a:t>
                      </a:r>
                      <a:r>
                        <a:rPr lang="ru-RU" sz="2100" b="1" spc="-15" baseline="0" dirty="0" smtClean="0">
                          <a:latin typeface="Times New Roman"/>
                          <a:cs typeface="Times New Roman"/>
                        </a:rPr>
                        <a:t> о</a:t>
                      </a:r>
                      <a:r>
                        <a:rPr sz="2100" b="1" spc="-15" dirty="0" err="1" smtClean="0">
                          <a:latin typeface="Times New Roman"/>
                          <a:cs typeface="Times New Roman"/>
                        </a:rPr>
                        <a:t>бразовательной</a:t>
                      </a:r>
                      <a:r>
                        <a:rPr sz="2100" b="1" spc="1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5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2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21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20" dirty="0">
                          <a:latin typeface="Times New Roman"/>
                          <a:cs typeface="Times New Roman"/>
                        </a:rPr>
                        <a:t>необходимостью</a:t>
                      </a:r>
                      <a:r>
                        <a:rPr sz="2100" b="1" spc="-5" dirty="0">
                          <a:latin typeface="Times New Roman"/>
                          <a:cs typeface="Times New Roman"/>
                        </a:rPr>
                        <a:t> принимаются</a:t>
                      </a:r>
                      <a:r>
                        <a:rPr sz="21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5" dirty="0"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sz="21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5" dirty="0" err="1">
                          <a:latin typeface="Times New Roman"/>
                          <a:cs typeface="Times New Roman"/>
                        </a:rPr>
                        <a:t>внимание</a:t>
                      </a:r>
                      <a:r>
                        <a:rPr sz="21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5" dirty="0" err="1" smtClean="0">
                          <a:latin typeface="Times New Roman"/>
                          <a:cs typeface="Times New Roman"/>
                        </a:rPr>
                        <a:t>особенности</a:t>
                      </a:r>
                      <a:r>
                        <a:rPr lang="ru-RU" sz="2100" b="0" spc="0" baseline="0" dirty="0" smtClean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2100" b="1" spc="-5" dirty="0" err="1" smtClean="0">
                          <a:latin typeface="Times New Roman"/>
                          <a:cs typeface="Times New Roman"/>
                        </a:rPr>
                        <a:t>региона</a:t>
                      </a:r>
                      <a:r>
                        <a:rPr sz="2100" b="1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100" b="1" spc="-40" dirty="0">
                          <a:latin typeface="Times New Roman"/>
                          <a:cs typeface="Times New Roman"/>
                        </a:rPr>
                        <a:t>где</a:t>
                      </a:r>
                      <a:r>
                        <a:rPr sz="21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15" dirty="0" err="1">
                          <a:latin typeface="Times New Roman"/>
                          <a:cs typeface="Times New Roman"/>
                        </a:rPr>
                        <a:t>находится</a:t>
                      </a:r>
                      <a:r>
                        <a:rPr sz="21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100" b="1" spc="-40" dirty="0" smtClean="0">
                          <a:latin typeface="Times New Roman"/>
                          <a:cs typeface="Times New Roman"/>
                        </a:rPr>
                        <a:t>ДОО</a:t>
                      </a:r>
                      <a:r>
                        <a:rPr sz="2100" b="1" spc="-40" dirty="0" smtClean="0">
                          <a:latin typeface="Times New Roman"/>
                          <a:cs typeface="Times New Roman"/>
                        </a:rPr>
                        <a:t>: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28098"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100" spc="-5" dirty="0">
                          <a:latin typeface="Times New Roman"/>
                          <a:cs typeface="Times New Roman"/>
                        </a:rPr>
                        <a:t>Ведущие</a:t>
                      </a:r>
                      <a:r>
                        <a:rPr sz="2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отрасли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450"/>
                        </a:lnSpc>
                      </a:pPr>
                      <a:r>
                        <a:rPr sz="2100" spc="-5" dirty="0">
                          <a:latin typeface="Times New Roman"/>
                          <a:cs typeface="Times New Roman"/>
                        </a:rPr>
                        <a:t>Учитываются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319904"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-5" dirty="0">
                          <a:latin typeface="Times New Roman"/>
                          <a:cs typeface="Times New Roman"/>
                        </a:rPr>
                        <a:t>учитываются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промышленности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5" dirty="0">
                          <a:latin typeface="Times New Roman"/>
                          <a:cs typeface="Times New Roman"/>
                        </a:rPr>
                        <a:t>реальные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20399"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специфические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390"/>
                        </a:lnSpc>
                      </a:pPr>
                      <a:r>
                        <a:rPr sz="2100" spc="-15" dirty="0">
                          <a:latin typeface="Times New Roman"/>
                          <a:cs typeface="Times New Roman"/>
                        </a:rPr>
                        <a:t>обуславливают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потребности</a:t>
                      </a:r>
                      <a:r>
                        <a:rPr sz="2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20197"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-5" dirty="0">
                          <a:latin typeface="Times New Roman"/>
                          <a:cs typeface="Times New Roman"/>
                        </a:rPr>
                        <a:t>климатические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90"/>
                        </a:lnSpc>
                      </a:pPr>
                      <a:r>
                        <a:rPr sz="2100" spc="-15" dirty="0">
                          <a:latin typeface="Times New Roman"/>
                          <a:cs typeface="Times New Roman"/>
                        </a:rPr>
                        <a:t>тематику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различной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20039"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5" dirty="0">
                          <a:latin typeface="Times New Roman"/>
                          <a:cs typeface="Times New Roman"/>
                        </a:rPr>
                        <a:t>особенности</a:t>
                      </a:r>
                      <a:r>
                        <a:rPr sz="2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региона,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-15" dirty="0">
                          <a:latin typeface="Times New Roman"/>
                          <a:cs typeface="Times New Roman"/>
                        </a:rPr>
                        <a:t>ознакомления</a:t>
                      </a:r>
                      <a:r>
                        <a:rPr sz="2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с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этнической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19904"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lang="ru-RU" sz="2100" cap="small" dirty="0" smtClean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1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110" dirty="0" err="1" smtClean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100" spc="-20" dirty="0" err="1" smtClean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100" spc="-30" dirty="0" err="1" smtClean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2100" dirty="0" err="1" smtClean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100" spc="10" dirty="0" err="1" smtClean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100" spc="-30" dirty="0" err="1" smtClean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100" dirty="0" err="1" smtClean="0">
                          <a:latin typeface="Times New Roman"/>
                          <a:cs typeface="Times New Roman"/>
                        </a:rPr>
                        <a:t>му</a:t>
                      </a:r>
                      <a:r>
                        <a:rPr sz="2100" spc="-3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2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тн</a:t>
                      </a:r>
                      <a:r>
                        <a:rPr sz="2100" spc="5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1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100" spc="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ся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-30" dirty="0">
                          <a:latin typeface="Times New Roman"/>
                          <a:cs typeface="Times New Roman"/>
                        </a:rPr>
                        <a:t>трудом</a:t>
                      </a:r>
                      <a:r>
                        <a:rPr sz="2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5" dirty="0">
                          <a:latin typeface="Times New Roman"/>
                          <a:cs typeface="Times New Roman"/>
                        </a:rPr>
                        <a:t>взрослых.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принадлежности,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20335">
                <a:tc>
                  <a:txBody>
                    <a:bodyPr/>
                    <a:lstStyle/>
                    <a:p>
                      <a:pPr marL="2540" algn="ctr">
                        <a:lnSpc>
                          <a:spcPts val="2390"/>
                        </a:lnSpc>
                      </a:pPr>
                      <a:r>
                        <a:rPr sz="2100" spc="-20" dirty="0">
                          <a:latin typeface="Times New Roman"/>
                          <a:cs typeface="Times New Roman"/>
                        </a:rPr>
                        <a:t>Тюменская</a:t>
                      </a: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 область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90"/>
                        </a:lnSpc>
                      </a:pPr>
                      <a:r>
                        <a:rPr sz="2100" spc="-25" dirty="0">
                          <a:latin typeface="Times New Roman"/>
                          <a:cs typeface="Times New Roman"/>
                        </a:rPr>
                        <a:t>которые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20134"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2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организации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воспитываются</a:t>
                      </a:r>
                      <a:r>
                        <a:rPr sz="2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20039"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spc="5" dirty="0">
                          <a:latin typeface="Times New Roman"/>
                          <a:cs typeface="Times New Roman"/>
                        </a:rPr>
                        <a:t>семьях</a:t>
                      </a:r>
                      <a:r>
                        <a:rPr sz="2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разными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19904"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2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детей.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национальными</a:t>
                      </a:r>
                      <a:r>
                        <a:rPr sz="2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203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90"/>
                        </a:lnSpc>
                      </a:pPr>
                      <a:r>
                        <a:rPr sz="2100" spc="-25" dirty="0">
                          <a:latin typeface="Times New Roman"/>
                          <a:cs typeface="Times New Roman"/>
                        </a:rPr>
                        <a:t>культурными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5606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0"/>
                        </a:lnSpc>
                      </a:pPr>
                      <a:r>
                        <a:rPr sz="2100" dirty="0">
                          <a:latin typeface="Times New Roman"/>
                          <a:cs typeface="Times New Roman"/>
                        </a:rPr>
                        <a:t>традициями.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4397498"/>
              </p:ext>
            </p:extLst>
          </p:nvPr>
        </p:nvGraphicFramePr>
        <p:xfrm>
          <a:off x="533196" y="2702560"/>
          <a:ext cx="8065770" cy="2135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4370"/>
                <a:gridCol w="2952750"/>
                <a:gridCol w="3168650"/>
              </a:tblGrid>
              <a:tr h="2133600">
                <a:tc>
                  <a:txBody>
                    <a:bodyPr/>
                    <a:lstStyle/>
                    <a:p>
                      <a:pPr marL="231775" marR="226695" algn="ctr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Проводится</a:t>
                      </a:r>
                      <a:r>
                        <a:rPr sz="20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раза в 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год: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вводная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</a:t>
                      </a:r>
                    </a:p>
                    <a:p>
                      <a:pPr marL="309880" marR="303530" algn="ctr">
                        <a:lnSpc>
                          <a:spcPts val="2400"/>
                        </a:lnSpc>
                        <a:spcBef>
                          <a:spcPts val="5"/>
                        </a:spcBef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начало</a:t>
                      </a:r>
                      <a:r>
                        <a:rPr sz="20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года,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итоговая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конец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года,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2575" marR="273050" indent="50165" algn="just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форме выполнения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заданий, упражнений,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бесед,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анализ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детских</a:t>
                      </a:r>
                    </a:p>
                    <a:p>
                      <a:pPr marL="467359" algn="just">
                        <a:lnSpc>
                          <a:spcPts val="2320"/>
                        </a:lnSpc>
                      </a:pP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работ,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полученные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590550" marR="142240" indent="-434975" algn="just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данные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обрабатываются </a:t>
                      </a:r>
                      <a:r>
                        <a:rPr sz="2000" spc="-4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сравниваются.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66675" algn="ctr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Результаты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педагогической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 err="1">
                          <a:latin typeface="Times New Roman"/>
                          <a:cs typeface="Times New Roman"/>
                        </a:rPr>
                        <a:t>диагностики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cs typeface="Times New Roman"/>
                        </a:rPr>
                        <a:t>(мониторинга)</a:t>
                      </a:r>
                      <a:r>
                        <a:rPr lang="ru-RU" sz="2000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 err="1" smtClean="0">
                          <a:latin typeface="Times New Roman"/>
                          <a:cs typeface="Times New Roman"/>
                        </a:rPr>
                        <a:t>используются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528320" marR="518795" algn="ctr">
                        <a:lnSpc>
                          <a:spcPts val="2400"/>
                        </a:lnSpc>
                        <a:spcBef>
                          <a:spcPts val="5"/>
                        </a:spcBef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исключительно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индивидуализации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136525" marR="127000" algn="ctr">
                        <a:lnSpc>
                          <a:spcPts val="24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оптимизации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группой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детей.</a:t>
                      </a: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1828800" y="762000"/>
            <a:ext cx="5105400" cy="91440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4810" marR="5080" lvl="0" indent="-372745" algn="ctr">
              <a:spcBef>
                <a:spcPts val="95"/>
              </a:spcBef>
            </a:pPr>
            <a:r>
              <a:rPr lang="ru-RU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Оценка</a:t>
            </a:r>
            <a:r>
              <a:rPr lang="ru-RU" b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индивидуального </a:t>
            </a:r>
            <a:endParaRPr lang="ru-RU" b="1" spc="-5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4810" marR="5080" lvl="0" indent="-372745" algn="ctr">
              <a:spcBef>
                <a:spcPts val="95"/>
              </a:spcBef>
            </a:pPr>
            <a:r>
              <a:rPr lang="ru-RU" b="1" spc="-385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развития</a:t>
            </a:r>
            <a:r>
              <a:rPr lang="ru-RU" b="1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prstClr val="black"/>
                </a:solidFill>
                <a:latin typeface="Times New Roman"/>
                <a:cs typeface="Times New Roman"/>
              </a:rPr>
              <a:t>ребенка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165600" y="1706848"/>
            <a:ext cx="152400" cy="978408"/>
          </a:xfrm>
          <a:prstGeom prst="down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6524" y="1691481"/>
            <a:ext cx="161925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9324" y="1691481"/>
            <a:ext cx="161925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71610489"/>
              </p:ext>
            </p:extLst>
          </p:nvPr>
        </p:nvGraphicFramePr>
        <p:xfrm>
          <a:off x="533400" y="228600"/>
          <a:ext cx="8153400" cy="5793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825"/>
                <a:gridCol w="2664460"/>
                <a:gridCol w="2825115"/>
              </a:tblGrid>
              <a:tr h="609600">
                <a:tc gridSpan="3">
                  <a:txBody>
                    <a:bodyPr/>
                    <a:lstStyle/>
                    <a:p>
                      <a:pPr marL="2309495" marR="618490" indent="-1683385">
                        <a:lnSpc>
                          <a:spcPts val="24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детском </a:t>
                      </a: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саду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создана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материально-техническая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база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20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57600">
                <a:tc>
                  <a:txBody>
                    <a:bodyPr/>
                    <a:lstStyle/>
                    <a:p>
                      <a:pPr marL="90170" marR="83820" lvl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2000" spc="-20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Групповые</a:t>
                      </a:r>
                      <a:r>
                        <a:rPr sz="2000" spc="-2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 err="1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помещения</a:t>
                      </a:r>
                      <a:r>
                        <a:rPr lang="ru-RU" sz="2000" spc="-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spc="-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484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-40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физкультурные и музыкальные залы, кабинеты педагога-психолога и учителя –логопеда, кабинеты дополнительного образования оснащены</a:t>
                      </a:r>
                      <a:r>
                        <a:rPr lang="ru-RU" sz="2000" spc="-40" baseline="0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kumimoji="0" lang="ru-RU" sz="2000" b="0" i="0" u="none" strike="noStrike" kern="1200" cap="none" spc="-2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необходимой</a:t>
                      </a:r>
                      <a:r>
                        <a:rPr kumimoji="0" lang="ru-RU" sz="2000" b="0" i="0" u="none" strike="noStrike" kern="1200" cap="none" spc="-7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kumimoji="0" lang="ru-RU" sz="2000" b="0" i="0" u="none" strike="noStrike" kern="1200" cap="none" spc="-5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мебелью, оборудованием, материалами</a:t>
                      </a:r>
                      <a:endParaRPr kumimoji="0" 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63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для</a:t>
                      </a:r>
                      <a:endParaRPr kumimoji="0" 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274320" marR="26416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жизн</a:t>
                      </a:r>
                      <a:r>
                        <a:rPr kumimoji="0" lang="ru-RU" sz="2000" b="0" i="0" u="none" strike="noStrike" kern="1200" cap="none" spc="-3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е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де</a:t>
                      </a:r>
                      <a:r>
                        <a:rPr kumimoji="0" lang="ru-RU" sz="2000" b="0" i="0" u="none" strike="noStrike" kern="1200" cap="none" spc="5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я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тельн</a:t>
                      </a:r>
                      <a:r>
                        <a:rPr kumimoji="0" lang="ru-RU" sz="2000" b="0" i="0" u="none" strike="noStrike" kern="1200" cap="none" spc="5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о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сти  </a:t>
                      </a:r>
                      <a:r>
                        <a:rPr kumimoji="0" lang="ru-RU" sz="2000" b="0" i="0" u="none" strike="noStrike" kern="1200" cap="none" spc="-5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воспитанников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 в</a:t>
                      </a:r>
                      <a:endParaRPr kumimoji="0" 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-15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детском</a:t>
                      </a:r>
                      <a:r>
                        <a:rPr kumimoji="0" lang="ru-RU" sz="2000" b="0" i="0" u="none" strike="noStrike" kern="1200" cap="none" spc="-65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kumimoji="0" lang="ru-RU" sz="2000" b="0" i="0" u="none" strike="noStrike" kern="1200" cap="none" spc="-40" normalizeH="0" baseline="0" noProof="0" dirty="0" smtClean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саду.</a:t>
                      </a:r>
                    </a:p>
                    <a:p>
                      <a:pPr marL="90170" marR="83820" algn="ctr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80" marR="71755" algn="ctr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i="0" spc="-4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2000" i="0" spc="-7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созданы </a:t>
                      </a:r>
                      <a:r>
                        <a:rPr sz="2000" i="0" spc="-484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условия для </a:t>
                      </a:r>
                      <a:r>
                        <a:rPr sz="2000" i="0" spc="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0" spc="-1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информатизации</a:t>
                      </a:r>
                      <a:endParaRPr sz="2000" i="0" dirty="0">
                        <a:latin typeface="Times New Roman"/>
                        <a:cs typeface="Times New Roman"/>
                      </a:endParaRPr>
                    </a:p>
                    <a:p>
                      <a:pPr marL="351155" marR="342900" algn="ctr">
                        <a:lnSpc>
                          <a:spcPts val="2400"/>
                        </a:lnSpc>
                      </a:pPr>
                      <a:r>
                        <a:rPr sz="2000" i="0" spc="-2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бр</a:t>
                      </a:r>
                      <a:r>
                        <a:rPr sz="2000" i="0" spc="1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000" i="0" spc="-4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i="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ат</a:t>
                      </a:r>
                      <a:r>
                        <a:rPr sz="2000" i="0" spc="-5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i="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2000" i="0" spc="-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ьного  процесса.</a:t>
                      </a:r>
                      <a:endParaRPr sz="2000" i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320"/>
                        </a:lnSpc>
                      </a:pPr>
                      <a:r>
                        <a:rPr sz="200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000" spc="44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педагогов</a:t>
                      </a:r>
                      <a:r>
                        <a:rPr sz="2000" spc="-2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231775" marR="223520" indent="-2540" algn="ctr">
                        <a:lnSpc>
                          <a:spcPct val="100000"/>
                        </a:lnSpc>
                      </a:pPr>
                      <a:r>
                        <a:rPr sz="2000" spc="-5" dirty="0" err="1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наличи</a:t>
                      </a:r>
                      <a:r>
                        <a:rPr lang="ru-RU" sz="2000" spc="-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-20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компьютеры</a:t>
                      </a:r>
                      <a:r>
                        <a:rPr sz="2000" spc="-20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000" spc="-1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-1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ноутбуки, принтеры, </a:t>
                      </a:r>
                      <a:r>
                        <a:rPr sz="2000" dirty="0" err="1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име</a:t>
                      </a:r>
                      <a:r>
                        <a:rPr lang="ru-RU" sz="2000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ю</a:t>
                      </a:r>
                      <a:r>
                        <a:rPr sz="2000" dirty="0" err="1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тся</a:t>
                      </a:r>
                      <a:r>
                        <a:rPr sz="2000" spc="-60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 err="1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переносн</a:t>
                      </a:r>
                      <a:r>
                        <a:rPr lang="ru-RU" sz="2000" dirty="0" err="1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ые</a:t>
                      </a:r>
                      <a:r>
                        <a:rPr sz="2000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484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 err="1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мультимедийны</a:t>
                      </a:r>
                      <a:r>
                        <a:rPr lang="ru-RU" sz="2000" spc="-1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1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 err="1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проектор</a:t>
                      </a:r>
                      <a:r>
                        <a:rPr lang="ru-RU" sz="2000" spc="-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ы.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 smtClean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0075" marR="226060" indent="-365760" algn="ctr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r>
                        <a:rPr sz="2000" spc="-5" dirty="0" err="1" smtClean="0">
                          <a:latin typeface="Times New Roman"/>
                          <a:cs typeface="Times New Roman"/>
                        </a:rPr>
                        <a:t>Развивающ</a:t>
                      </a:r>
                      <a:r>
                        <a:rPr lang="ru-RU" sz="2000" spc="-5" dirty="0" err="1" smtClean="0">
                          <a:latin typeface="Times New Roman"/>
                          <a:cs typeface="Times New Roman"/>
                        </a:rPr>
                        <a:t>ая</a:t>
                      </a:r>
                      <a:r>
                        <a:rPr lang="ru-RU" sz="2000" spc="-5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-5" dirty="0" smtClean="0">
                          <a:latin typeface="Times New Roman"/>
                          <a:cs typeface="Times New Roman"/>
                        </a:rPr>
                        <a:t>предметно-пространственная</a:t>
                      </a:r>
                      <a:r>
                        <a:rPr sz="2000" spc="42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 err="1">
                          <a:latin typeface="Times New Roman"/>
                          <a:cs typeface="Times New Roman"/>
                        </a:rPr>
                        <a:t>детского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 err="1" smtClean="0">
                          <a:latin typeface="Times New Roman"/>
                          <a:cs typeface="Times New Roman"/>
                        </a:rPr>
                        <a:t>сада</a:t>
                      </a:r>
                      <a:r>
                        <a:rPr lang="ru-RU" sz="2000" spc="5" dirty="0" smtClean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2000" spc="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10" dirty="0" smtClean="0">
                          <a:latin typeface="Times New Roman"/>
                          <a:cs typeface="Times New Roman"/>
                        </a:rPr>
                        <a:t>содержательно-</a:t>
                      </a:r>
                      <a:r>
                        <a:rPr sz="2000" spc="-5" dirty="0" err="1" smtClean="0">
                          <a:latin typeface="Times New Roman"/>
                          <a:cs typeface="Times New Roman"/>
                        </a:rPr>
                        <a:t>насыщенная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,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296545" marR="288925" algn="ctr">
                        <a:lnSpc>
                          <a:spcPts val="2400"/>
                        </a:lnSpc>
                      </a:pPr>
                      <a:r>
                        <a:rPr sz="2000" spc="2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ран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фо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ми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ая 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(видоизменяемая),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32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многофункциональная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2000" spc="-5" dirty="0" err="1">
                          <a:latin typeface="Times New Roman"/>
                          <a:cs typeface="Times New Roman"/>
                        </a:rPr>
                        <a:t>полифункциональная</a:t>
                      </a:r>
                      <a:r>
                        <a:rPr sz="20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000" dirty="0" smtClean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spc="-7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разнообразная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(вариативная),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73025" marR="525145" indent="88265" algn="ctr">
                        <a:lnSpc>
                          <a:spcPct val="1150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доступная,</a:t>
                      </a:r>
                      <a:r>
                        <a:rPr lang="ru-RU" sz="2000" spc="5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безопасная.</a:t>
                      </a:r>
                      <a:r>
                        <a:rPr lang="ru-RU" sz="2000" spc="5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2971800"/>
            <a:ext cx="8032115" cy="1129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3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 dirty="0">
              <a:latin typeface="Times New Roman"/>
              <a:cs typeface="Times New Roman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38200" y="533400"/>
            <a:ext cx="7162800" cy="9144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8945" lvl="0" algn="ctr">
              <a:spcBef>
                <a:spcPts val="105"/>
              </a:spcBef>
            </a:pP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Режим</a:t>
            </a:r>
            <a:r>
              <a:rPr lang="ru-RU"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дня 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строится</a:t>
            </a:r>
            <a:r>
              <a:rPr lang="ru-RU" sz="2000" b="1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lang="ru-RU" sz="20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учетом</a:t>
            </a:r>
            <a:r>
              <a:rPr lang="ru-RU" sz="2000" b="1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сезонных</a:t>
            </a:r>
            <a:r>
              <a:rPr lang="ru-RU" sz="20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изменений.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4400" y="1981200"/>
            <a:ext cx="7086600" cy="1939898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82930" marR="572770" lvl="0" algn="ctr"/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sz="20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теплый</a:t>
            </a:r>
            <a:r>
              <a:rPr lang="ru-RU" sz="2000" b="1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период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30" dirty="0">
                <a:solidFill>
                  <a:srgbClr val="000009"/>
                </a:solidFill>
                <a:latin typeface="Times New Roman"/>
                <a:cs typeface="Times New Roman"/>
              </a:rPr>
              <a:t>года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увеличивается</a:t>
            </a:r>
            <a:r>
              <a:rPr lang="ru-RU" sz="2000" b="1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ежедневная</a:t>
            </a:r>
            <a:r>
              <a:rPr lang="ru-RU" sz="20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длительность </a:t>
            </a:r>
            <a:r>
              <a:rPr lang="ru-RU" sz="2000" b="1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пребывания</a:t>
            </a:r>
            <a:r>
              <a:rPr lang="ru-RU" sz="2000" b="1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lang="ru-RU"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на</a:t>
            </a:r>
            <a:r>
              <a:rPr lang="ru-RU" sz="20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свежем</a:t>
            </a:r>
            <a:r>
              <a:rPr lang="ru-RU" sz="20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воздухе,</a:t>
            </a:r>
            <a:r>
              <a:rPr lang="ru-RU" sz="2000" b="1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при</a:t>
            </a:r>
            <a:r>
              <a:rPr lang="ru-RU" sz="20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наличии</a:t>
            </a:r>
            <a:r>
              <a:rPr lang="ru-RU" sz="2000" b="1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 smtClean="0">
                <a:solidFill>
                  <a:srgbClr val="000009"/>
                </a:solidFill>
                <a:latin typeface="Times New Roman"/>
                <a:cs typeface="Times New Roman"/>
              </a:rPr>
              <a:t>условий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0009"/>
                </a:solidFill>
                <a:latin typeface="Times New Roman"/>
                <a:cs typeface="Times New Roman"/>
              </a:rPr>
              <a:t>непосредственно</a:t>
            </a:r>
            <a:r>
              <a:rPr lang="ru-RU" sz="2000" b="1" spc="-10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образовательная</a:t>
            </a:r>
            <a:r>
              <a:rPr lang="ru-RU" sz="2000" b="1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0009"/>
                </a:solidFill>
                <a:latin typeface="Times New Roman"/>
                <a:cs typeface="Times New Roman"/>
              </a:rPr>
              <a:t>деятельность </a:t>
            </a:r>
            <a:r>
              <a:rPr lang="ru-RU" sz="2000" b="1" spc="5" dirty="0" smtClean="0">
                <a:solidFill>
                  <a:srgbClr val="000009"/>
                </a:solidFill>
                <a:latin typeface="Times New Roman"/>
                <a:cs typeface="Times New Roman"/>
              </a:rPr>
              <a:t>переносится</a:t>
            </a:r>
            <a:r>
              <a:rPr lang="ru-RU" sz="2000" b="1" dirty="0" smtClean="0">
                <a:solidFill>
                  <a:srgbClr val="000009"/>
                </a:solidFill>
                <a:latin typeface="Times New Roman"/>
                <a:cs typeface="Times New Roman"/>
              </a:rPr>
              <a:t> на</a:t>
            </a:r>
            <a:r>
              <a:rPr lang="ru-RU" sz="2000" b="1" spc="-10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прогулку.</a:t>
            </a:r>
            <a:endParaRPr lang="ru-RU" sz="20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90600" y="4572000"/>
            <a:ext cx="7086600" cy="12954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970" lvl="0" algn="ctr"/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При</a:t>
            </a:r>
            <a:r>
              <a:rPr lang="ru-RU" sz="20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осуществлении</a:t>
            </a:r>
            <a:r>
              <a:rPr lang="ru-RU" sz="2000" b="1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основных</a:t>
            </a:r>
            <a:r>
              <a:rPr lang="ru-RU" sz="2000" b="1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моментов</a:t>
            </a:r>
            <a:r>
              <a:rPr lang="ru-RU" sz="2000" b="1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режима</a:t>
            </a:r>
            <a:r>
              <a:rPr lang="ru-RU" sz="20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0009"/>
                </a:solidFill>
                <a:latin typeface="Times New Roman"/>
                <a:cs typeface="Times New Roman"/>
              </a:rPr>
              <a:t>осуществляется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 smtClean="0">
                <a:solidFill>
                  <a:srgbClr val="000009"/>
                </a:solidFill>
                <a:latin typeface="Times New Roman"/>
                <a:cs typeface="Times New Roman"/>
              </a:rPr>
              <a:t>индивидуальный</a:t>
            </a:r>
            <a:r>
              <a:rPr lang="ru-RU" sz="2000" b="1" spc="-60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35" dirty="0">
                <a:solidFill>
                  <a:srgbClr val="000009"/>
                </a:solidFill>
                <a:latin typeface="Times New Roman"/>
                <a:cs typeface="Times New Roman"/>
              </a:rPr>
              <a:t>подход</a:t>
            </a:r>
            <a:r>
              <a:rPr lang="ru-RU" sz="2000" b="1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к</a:t>
            </a:r>
            <a:r>
              <a:rPr lang="ru-RU" sz="20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30" dirty="0">
                <a:solidFill>
                  <a:srgbClr val="000009"/>
                </a:solidFill>
                <a:latin typeface="Times New Roman"/>
                <a:cs typeface="Times New Roman"/>
              </a:rPr>
              <a:t>ребенку.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10"/>
          <p:cNvGrpSpPr/>
          <p:nvPr/>
        </p:nvGrpSpPr>
        <p:grpSpPr>
          <a:xfrm>
            <a:off x="603433" y="2397781"/>
            <a:ext cx="8148955" cy="1597660"/>
            <a:chOff x="512063" y="4430267"/>
            <a:chExt cx="8148955" cy="1597660"/>
          </a:xfrm>
        </p:grpSpPr>
        <p:sp>
          <p:nvSpPr>
            <p:cNvPr id="11" name="object 11"/>
            <p:cNvSpPr/>
            <p:nvPr/>
          </p:nvSpPr>
          <p:spPr>
            <a:xfrm>
              <a:off x="518159" y="4436363"/>
              <a:ext cx="8136890" cy="1584960"/>
            </a:xfrm>
            <a:custGeom>
              <a:avLst/>
              <a:gdLst/>
              <a:ahLst/>
              <a:cxnLst/>
              <a:rect l="l" t="t" r="r" b="b"/>
              <a:pathLst>
                <a:path w="8136890" h="1584960">
                  <a:moveTo>
                    <a:pt x="7872476" y="0"/>
                  </a:moveTo>
                  <a:lnTo>
                    <a:pt x="264160" y="0"/>
                  </a:lnTo>
                  <a:lnTo>
                    <a:pt x="216678" y="4254"/>
                  </a:lnTo>
                  <a:lnTo>
                    <a:pt x="171988" y="16522"/>
                  </a:lnTo>
                  <a:lnTo>
                    <a:pt x="130836" y="36058"/>
                  </a:lnTo>
                  <a:lnTo>
                    <a:pt x="93967" y="62116"/>
                  </a:lnTo>
                  <a:lnTo>
                    <a:pt x="62129" y="93952"/>
                  </a:lnTo>
                  <a:lnTo>
                    <a:pt x="36067" y="130819"/>
                  </a:lnTo>
                  <a:lnTo>
                    <a:pt x="16527" y="171973"/>
                  </a:lnTo>
                  <a:lnTo>
                    <a:pt x="4256" y="216668"/>
                  </a:lnTo>
                  <a:lnTo>
                    <a:pt x="0" y="264160"/>
                  </a:lnTo>
                  <a:lnTo>
                    <a:pt x="0" y="1320800"/>
                  </a:lnTo>
                  <a:lnTo>
                    <a:pt x="4256" y="1368281"/>
                  </a:lnTo>
                  <a:lnTo>
                    <a:pt x="16527" y="1412971"/>
                  </a:lnTo>
                  <a:lnTo>
                    <a:pt x="36067" y="1454123"/>
                  </a:lnTo>
                  <a:lnTo>
                    <a:pt x="62129" y="1490992"/>
                  </a:lnTo>
                  <a:lnTo>
                    <a:pt x="93967" y="1522830"/>
                  </a:lnTo>
                  <a:lnTo>
                    <a:pt x="130836" y="1548892"/>
                  </a:lnTo>
                  <a:lnTo>
                    <a:pt x="171988" y="1568432"/>
                  </a:lnTo>
                  <a:lnTo>
                    <a:pt x="216678" y="1580703"/>
                  </a:lnTo>
                  <a:lnTo>
                    <a:pt x="264160" y="1584960"/>
                  </a:lnTo>
                  <a:lnTo>
                    <a:pt x="7872476" y="1584960"/>
                  </a:lnTo>
                  <a:lnTo>
                    <a:pt x="7919967" y="1580703"/>
                  </a:lnTo>
                  <a:lnTo>
                    <a:pt x="7964662" y="1568432"/>
                  </a:lnTo>
                  <a:lnTo>
                    <a:pt x="8005816" y="1548892"/>
                  </a:lnTo>
                  <a:lnTo>
                    <a:pt x="8042683" y="1522830"/>
                  </a:lnTo>
                  <a:lnTo>
                    <a:pt x="8074519" y="1490992"/>
                  </a:lnTo>
                  <a:lnTo>
                    <a:pt x="8100577" y="1454123"/>
                  </a:lnTo>
                  <a:lnTo>
                    <a:pt x="8120113" y="1412971"/>
                  </a:lnTo>
                  <a:lnTo>
                    <a:pt x="8132381" y="1368281"/>
                  </a:lnTo>
                  <a:lnTo>
                    <a:pt x="8136636" y="1320800"/>
                  </a:lnTo>
                  <a:lnTo>
                    <a:pt x="8136636" y="264160"/>
                  </a:lnTo>
                  <a:lnTo>
                    <a:pt x="8132381" y="216668"/>
                  </a:lnTo>
                  <a:lnTo>
                    <a:pt x="8120113" y="171973"/>
                  </a:lnTo>
                  <a:lnTo>
                    <a:pt x="8100577" y="130819"/>
                  </a:lnTo>
                  <a:lnTo>
                    <a:pt x="8074519" y="93952"/>
                  </a:lnTo>
                  <a:lnTo>
                    <a:pt x="8042683" y="62116"/>
                  </a:lnTo>
                  <a:lnTo>
                    <a:pt x="8005816" y="36058"/>
                  </a:lnTo>
                  <a:lnTo>
                    <a:pt x="7964662" y="16522"/>
                  </a:lnTo>
                  <a:lnTo>
                    <a:pt x="7919967" y="4254"/>
                  </a:lnTo>
                  <a:lnTo>
                    <a:pt x="78724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8159" y="4436363"/>
              <a:ext cx="8136890" cy="1584960"/>
            </a:xfrm>
            <a:custGeom>
              <a:avLst/>
              <a:gdLst/>
              <a:ahLst/>
              <a:cxnLst/>
              <a:rect l="l" t="t" r="r" b="b"/>
              <a:pathLst>
                <a:path w="8136890" h="1584960">
                  <a:moveTo>
                    <a:pt x="0" y="264160"/>
                  </a:moveTo>
                  <a:lnTo>
                    <a:pt x="4256" y="216668"/>
                  </a:lnTo>
                  <a:lnTo>
                    <a:pt x="16527" y="171973"/>
                  </a:lnTo>
                  <a:lnTo>
                    <a:pt x="36067" y="130819"/>
                  </a:lnTo>
                  <a:lnTo>
                    <a:pt x="62129" y="93952"/>
                  </a:lnTo>
                  <a:lnTo>
                    <a:pt x="93967" y="62116"/>
                  </a:lnTo>
                  <a:lnTo>
                    <a:pt x="130836" y="36058"/>
                  </a:lnTo>
                  <a:lnTo>
                    <a:pt x="171988" y="16522"/>
                  </a:lnTo>
                  <a:lnTo>
                    <a:pt x="216678" y="4254"/>
                  </a:lnTo>
                  <a:lnTo>
                    <a:pt x="264160" y="0"/>
                  </a:lnTo>
                  <a:lnTo>
                    <a:pt x="7872476" y="0"/>
                  </a:lnTo>
                  <a:lnTo>
                    <a:pt x="7919967" y="4254"/>
                  </a:lnTo>
                  <a:lnTo>
                    <a:pt x="7964662" y="16522"/>
                  </a:lnTo>
                  <a:lnTo>
                    <a:pt x="8005816" y="36058"/>
                  </a:lnTo>
                  <a:lnTo>
                    <a:pt x="8042683" y="62116"/>
                  </a:lnTo>
                  <a:lnTo>
                    <a:pt x="8074519" y="93952"/>
                  </a:lnTo>
                  <a:lnTo>
                    <a:pt x="8100577" y="130819"/>
                  </a:lnTo>
                  <a:lnTo>
                    <a:pt x="8120113" y="171973"/>
                  </a:lnTo>
                  <a:lnTo>
                    <a:pt x="8132381" y="216668"/>
                  </a:lnTo>
                  <a:lnTo>
                    <a:pt x="8136636" y="264160"/>
                  </a:lnTo>
                  <a:lnTo>
                    <a:pt x="8136636" y="1320800"/>
                  </a:lnTo>
                  <a:lnTo>
                    <a:pt x="8132381" y="1368281"/>
                  </a:lnTo>
                  <a:lnTo>
                    <a:pt x="8120113" y="1412971"/>
                  </a:lnTo>
                  <a:lnTo>
                    <a:pt x="8100577" y="1454123"/>
                  </a:lnTo>
                  <a:lnTo>
                    <a:pt x="8074519" y="1490992"/>
                  </a:lnTo>
                  <a:lnTo>
                    <a:pt x="8042683" y="1522830"/>
                  </a:lnTo>
                  <a:lnTo>
                    <a:pt x="8005816" y="1548892"/>
                  </a:lnTo>
                  <a:lnTo>
                    <a:pt x="7964662" y="1568432"/>
                  </a:lnTo>
                  <a:lnTo>
                    <a:pt x="7919967" y="1580703"/>
                  </a:lnTo>
                  <a:lnTo>
                    <a:pt x="7872476" y="1584960"/>
                  </a:lnTo>
                  <a:lnTo>
                    <a:pt x="264160" y="1584960"/>
                  </a:lnTo>
                  <a:lnTo>
                    <a:pt x="216678" y="1580703"/>
                  </a:lnTo>
                  <a:lnTo>
                    <a:pt x="171988" y="1568432"/>
                  </a:lnTo>
                  <a:lnTo>
                    <a:pt x="130836" y="1548892"/>
                  </a:lnTo>
                  <a:lnTo>
                    <a:pt x="93967" y="1522830"/>
                  </a:lnTo>
                  <a:lnTo>
                    <a:pt x="62129" y="1490992"/>
                  </a:lnTo>
                  <a:lnTo>
                    <a:pt x="36067" y="1454123"/>
                  </a:lnTo>
                  <a:lnTo>
                    <a:pt x="16527" y="1412971"/>
                  </a:lnTo>
                  <a:lnTo>
                    <a:pt x="4256" y="1368281"/>
                  </a:lnTo>
                  <a:lnTo>
                    <a:pt x="0" y="1320800"/>
                  </a:lnTo>
                  <a:lnTo>
                    <a:pt x="0" y="26416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42194" y="2634699"/>
            <a:ext cx="767143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2915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Содержание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программы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рассчитано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на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детей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раннего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дошкольного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возраста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(дети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от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двух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лет</a:t>
            </a:r>
            <a:r>
              <a:rPr sz="1800" b="1" dirty="0">
                <a:latin typeface="Times New Roman"/>
                <a:cs typeface="Times New Roman"/>
              </a:rPr>
              <a:t> до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прекращения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образовательных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отношений),</a:t>
            </a:r>
            <a:endParaRPr sz="1800" dirty="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  <a:tabLst>
                <a:tab pos="4932680" algn="l"/>
              </a:tabLst>
            </a:pPr>
            <a:r>
              <a:rPr sz="1800" b="1" dirty="0">
                <a:latin typeface="Times New Roman"/>
                <a:cs typeface="Times New Roman"/>
              </a:rPr>
              <a:t>учитывается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5" dirty="0" err="1">
                <a:latin typeface="Times New Roman"/>
                <a:cs typeface="Times New Roman"/>
              </a:rPr>
              <a:t>возможность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-5" dirty="0" err="1" smtClean="0">
                <a:latin typeface="Times New Roman"/>
                <a:cs typeface="Times New Roman"/>
              </a:rPr>
              <a:t>освоения</a:t>
            </a:r>
            <a:r>
              <a:rPr lang="ru-RU" sz="1800" b="1" spc="-5" dirty="0" smtClean="0">
                <a:latin typeface="Times New Roman"/>
                <a:cs typeface="Times New Roman"/>
              </a:rPr>
              <a:t>  </a:t>
            </a:r>
            <a:r>
              <a:rPr sz="1800" b="1" spc="10" dirty="0" smtClean="0">
                <a:latin typeface="Times New Roman"/>
                <a:cs typeface="Times New Roman"/>
              </a:rPr>
              <a:t> </a:t>
            </a:r>
            <a:r>
              <a:rPr sz="1800" b="1" spc="-15" dirty="0" err="1" smtClean="0">
                <a:latin typeface="Times New Roman"/>
                <a:cs typeface="Times New Roman"/>
              </a:rPr>
              <a:t>ребенком</a:t>
            </a:r>
            <a:r>
              <a:rPr lang="ru-RU" sz="1800" b="1" spc="-15" dirty="0" smtClean="0">
                <a:latin typeface="Times New Roman"/>
                <a:cs typeface="Times New Roman"/>
              </a:rPr>
              <a:t>  </a:t>
            </a:r>
            <a:r>
              <a:rPr sz="1800" b="1" spc="-5" dirty="0" err="1" smtClean="0">
                <a:latin typeface="Times New Roman"/>
                <a:cs typeface="Times New Roman"/>
              </a:rPr>
              <a:t>программы</a:t>
            </a:r>
            <a:r>
              <a:rPr sz="1800" b="1" spc="-20" dirty="0" smtClean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на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разных</a:t>
            </a:r>
            <a:endParaRPr sz="18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800" b="1" spc="-5" dirty="0">
                <a:latin typeface="Times New Roman"/>
                <a:cs typeface="Times New Roman"/>
              </a:rPr>
              <a:t>этапах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ее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реализации.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3400" y="270933"/>
            <a:ext cx="8213019" cy="182880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10335" marR="5080" lvl="0" indent="-1398270" algn="ctr">
              <a:spcBef>
                <a:spcPts val="100"/>
              </a:spcBef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Основная общеобразовательная программа МАДОУ Боровского </a:t>
            </a:r>
            <a:endParaRPr lang="ru-RU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410335" marR="5080" lvl="0" indent="-1398270" algn="ctr">
              <a:spcBef>
                <a:spcPts val="1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детского сада «Журавушка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» разработана на основе инновационной </a:t>
            </a:r>
            <a:endParaRPr lang="ru-RU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410335" marR="5080" lvl="0" indent="-1398270" algn="ctr">
              <a:spcBef>
                <a:spcPts val="1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программы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дошкольного образования «От рождения до школы» </a:t>
            </a:r>
            <a:endParaRPr lang="ru-RU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410335" marR="5080" lvl="0" indent="-1398270" algn="ctr">
              <a:spcBef>
                <a:spcPts val="1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под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редакцией Н.Е.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</a:rPr>
              <a:t>Вераксы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, Т.С. Комаровой, Э.М.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Дорофеевой. </a:t>
            </a:r>
            <a:endParaRPr lang="ru-RU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9529" y="4191000"/>
            <a:ext cx="8136890" cy="243840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 программы - формирование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общей культуры, развитие физических, интеллектуальных, нравственных, эстетических и личностных качеств          дошкольников, создание условий для их позитивной социализации на основе базовых ценностей российского общества,  формирование предпосылок      учебной деятельности, сохранение и укрепление здоровья детей дошкольного возраста на основе объединения их обучения,   воспитания и развития в 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целостный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образовательный процесс.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4313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6242" y="448733"/>
            <a:ext cx="8372958" cy="60458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охрана </a:t>
            </a:r>
            <a:r>
              <a:rPr lang="ru-RU" sz="1400" dirty="0">
                <a:latin typeface="Times New Roman"/>
                <a:ea typeface="Times New Roman"/>
              </a:rPr>
              <a:t>и укрепление физического и психического здоровья детей, в том числе их эмоционального благополучия;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обеспечение </a:t>
            </a:r>
            <a:r>
              <a:rPr lang="ru-RU" sz="1400" dirty="0">
                <a:latin typeface="Times New Roman"/>
                <a:ea typeface="Times New Roman"/>
              </a:rPr>
              <a:t>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            особенностей (в том числе ограниченных возможностей здоровья);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обеспечение </a:t>
            </a:r>
            <a:r>
              <a:rPr lang="ru-RU" sz="1400" dirty="0">
                <a:latin typeface="Times New Roman"/>
                <a:ea typeface="Times New Roman"/>
              </a:rPr>
              <a:t>преемственности целей, задач и содержания образования, реализуемых в рамках основных образовательных программ дошкольного и начального общего образования;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создание </a:t>
            </a:r>
            <a:r>
              <a:rPr lang="ru-RU" sz="1400" dirty="0">
                <a:latin typeface="Times New Roman"/>
                <a:ea typeface="Times New Roman"/>
              </a:rPr>
              <a:t>благоприятных условий развития детей в соответствии с их  возрастными и индивидуальными особенностями и склонностями, развития способностей и творческого потенциала каждого ребенка как субъекта           отношений с самим собой, другими детьми, взрослыми и миром;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объединение </a:t>
            </a:r>
            <a:r>
              <a:rPr lang="ru-RU" sz="1400" dirty="0">
                <a:latin typeface="Times New Roman"/>
                <a:ea typeface="Times New Roman"/>
              </a:rPr>
              <a:t>обучения и воспитания в целостный образовательный     процесс на основе духовно-нравственных и социокультурных ценностей и    принятых в обществе правил и норм поведения в интересах человека, семьи, общества;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формирование </a:t>
            </a:r>
            <a:r>
              <a:rPr lang="ru-RU" sz="1400" dirty="0">
                <a:latin typeface="Times New Roman"/>
                <a:ea typeface="Times New Roman"/>
              </a:rPr>
              <a:t>у детей чувства патриотизма, гражданственности,         уважения к памяти защитников Отечества и подвигам Героев Отечества;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формирование </a:t>
            </a:r>
            <a:r>
              <a:rPr lang="ru-RU" sz="1400" dirty="0">
                <a:latin typeface="Times New Roman"/>
                <a:ea typeface="Times New Roman"/>
              </a:rPr>
              <a:t>уважительного отношения к человеку труда и старшему поколению;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формирование </a:t>
            </a:r>
            <a:r>
              <a:rPr lang="ru-RU" sz="1400" dirty="0">
                <a:latin typeface="Times New Roman"/>
                <a:ea typeface="Times New Roman"/>
              </a:rPr>
              <a:t>взаимного уважения;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формирование </a:t>
            </a:r>
            <a:r>
              <a:rPr lang="ru-RU" sz="1400" dirty="0">
                <a:latin typeface="Times New Roman"/>
                <a:ea typeface="Times New Roman"/>
              </a:rPr>
              <a:t>бережного отношения к культурному наследию и          традициям многонационального народа Российской Федерации;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формирование </a:t>
            </a:r>
            <a:r>
              <a:rPr lang="ru-RU" sz="1400" dirty="0">
                <a:latin typeface="Times New Roman"/>
                <a:ea typeface="Times New Roman"/>
              </a:rPr>
              <a:t>бережного отношения к природе и окружающей среде;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формирование </a:t>
            </a:r>
            <a:r>
              <a:rPr lang="ru-RU" sz="1400" dirty="0">
                <a:latin typeface="Times New Roman"/>
                <a:ea typeface="Times New Roman"/>
              </a:rPr>
              <a:t>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формирование </a:t>
            </a:r>
            <a:r>
              <a:rPr lang="ru-RU" sz="1400" dirty="0">
                <a:latin typeface="Times New Roman"/>
                <a:ea typeface="Times New Roman"/>
              </a:rPr>
              <a:t>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/>
                <a:ea typeface="Times New Roman"/>
              </a:rPr>
              <a:t>обеспечение </a:t>
            </a:r>
            <a:r>
              <a:rPr lang="ru-RU" sz="1400" dirty="0">
                <a:latin typeface="Times New Roman"/>
                <a:ea typeface="Times New Roman"/>
              </a:rPr>
              <a:t>психолого-педагогической поддержки семьи и повышения компетентности родителей (законных представителей) в вопросах развития, воспитания  и образования, охраны и укрепления здоровья детей.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6492" y="87868"/>
            <a:ext cx="2930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105"/>
              </a:spcBef>
            </a:pPr>
            <a:r>
              <a:rPr lang="ru-RU" b="1" spc="-30" dirty="0" smtClean="0">
                <a:solidFill>
                  <a:prstClr val="black"/>
                </a:solidFill>
                <a:latin typeface="Times New Roman"/>
                <a:cs typeface="Times New Roman"/>
              </a:rPr>
              <a:t>ЗАДАЧИ    ПРОГРАММЫ: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213955"/>
            <a:ext cx="81838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4880" marR="5080" indent="-932815" algn="ctr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</a:t>
            </a:r>
            <a:r>
              <a:rPr sz="16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sz="1600" spc="-434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434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spc="-434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1600" spc="-45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</a:t>
            </a:r>
            <a:r>
              <a:rPr sz="1600" spc="-5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sz="1600" spc="-5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8236" y="762000"/>
            <a:ext cx="8330963" cy="6068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35" dirty="0">
                <a:latin typeface="Times New Roman"/>
                <a:cs typeface="Times New Roman"/>
              </a:rPr>
              <a:t>ВОЗРАСТНЫЕ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ОСОБЕННОСТИ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ДЕТЕЙ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1,5-2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ЛЕТ</a:t>
            </a:r>
            <a:endParaRPr sz="1400" dirty="0">
              <a:latin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          На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втором году жизни развивается самостоятельность детей, формируется предметно-игровая деятельность, появляются элементы сюжетной игры.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Общение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с взрослым носит ситуативно-деловой характер, затем характер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делового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сотрудничества. Совершенствуются восприятие, речь, наглядно-действенное мышление, чувственное познание действительности.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           Для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детей второго года жизни   характерна высокая двигательная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активность. Постепенно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совершенствуется ходьба. Дети учатся свободно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передвигаться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на прогулке: они взбираются на бугорки, ходят по траве,          перешагивают через небольшие препятствия, например, палку, лежащую на земле. Исчезает шаркающая походка. В подвижных играх и на музыкальных занятиях дети выполняют боковые шаги, медленно кружатся на месте.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       В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разных видах деятельности обогащается сенсорный опыт. В процессе знакомства с предметами ребенок слышит названия форм (кубик, кирпичик, шарик, «крыша» — призма), одновременно воспринимая их (гладит предмет, обводит пальцем по контуру, стучит, бросает и т. п.) и уточняя физические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качества. При этом происходит и ознакомление с основными фигурами               (квадрат, четырехугольник, круг, треугольник).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            С помощью взрослого ребенок упражняется в установлении сходства и различий между предметами, имеющими одинаковые названия (большой 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красный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мяч — маленький синий мяч, большой белый мишка — маленький черный мишка и т. д.).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            При обучении и правильном подборе игрового материала дети              осваивают действия с разнообразными игрушками: разборными (пирамиды, матрешки и др.), строительным материалом и сюжетными игрушками (куклы с атрибутами к ним, мишки). Эти действия ребенок воспроизводит по               подражанию после показа взрослого.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             Постепенно из отдельных действий складываются «цепочки», и малыш учится доводить предметные действия до результата: заполняет колечками всю пирамиду, подбирая их по цвету и размеру, из строительного материала           возводит по образцу, а затем по памяти забор, паровозик, башенку и другие        несложные постройки.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        Успехи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в развитии предметно-игровой деятельности сочетаются с ее       неустойчивостью. Имея возможность приблизиться к любому предмету,                    попавшему в поле зрения, ребенок бросает то, что держит в руках, и           устремляется к нему. Постепенно он с помощью взрослого учится доводить начатое до конца, добиваясь результата.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      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Второй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год жизни — период интенсивного формирования речи. Связи между предметом, действием и словами, их обозначающими, формируются в 6–10 раз быстрее, чем в конце первого года жизни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1200" dirty="0">
                <a:latin typeface="Times New Roman"/>
                <a:ea typeface="Calibri"/>
              </a:rPr>
              <a:t>Активный словарь на протяжении года увеличивается неравномерно. К  полутора годам он равен примерно 20–30 словам. После 1 года 8–10 месяцев происходит скачок, развивается активно используемый словарь. </a:t>
            </a:r>
            <a:endParaRPr lang="ru-RU" sz="12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52400"/>
            <a:ext cx="8534400" cy="6792500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5"/>
              </a:spcBef>
            </a:pPr>
            <a:r>
              <a:rPr sz="1400" b="1" spc="-25" dirty="0">
                <a:latin typeface="Times New Roman"/>
                <a:cs typeface="Times New Roman"/>
              </a:rPr>
              <a:t>ВОЗРАСТНЫЕ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ОСОБЕННОСТИ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ДЕТЕЙ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5" dirty="0">
                <a:latin typeface="Times New Roman"/>
                <a:cs typeface="Times New Roman"/>
              </a:rPr>
              <a:t>2-3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ЛЕТ</a:t>
            </a:r>
            <a:endParaRPr sz="1400" dirty="0">
              <a:latin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 На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третьем году жизни дети становятся самостоятельнее. Продолжают развиваться предметная деятельность, деловое сотрудничество ребенка и взрослого; совершенствуются восприятие, речь, начальные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формы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произвольного поведения, игры, наглядно-действенное мышление, в конце года появляются основы наглядно-образного мышления.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  В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ходе совместной с взрослыми предметной деятельности продолжает  развиваться понимание речи. Слово отделяется от ситуации 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приобретает самостоятельное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значение. Дети продолжают осваивать названия окружающих предметов, учатся выполнять словесные просьбы взрослых, ориентируясь в пределах ближайшего окружения.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  Совершенствуется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регуляция поведения в результате обращения взрослых к ребенку, который начинает понимать не только инструкцию, но и рассказ взрослых. Интенсивно развивается активная речь детей. К трем годам они осваивают основные     грамматические структуры, пытаются строить сложные и сложноподчиненные предложения, в разговоре с взрослым используют практически все части речи. Активный словарь достигает примерно 1500–2500 слов.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   К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концу третьего года жизни речь становится средством общения ребенка со сверстниками. В этом возрасте у детей формируются новые виды                 деятельности: игра, рисование, конструирование.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середине третьего года жизни широко используются действия с         предметами-заместителями.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Появление собственно изобразительной деятельности обусловлено тем, что ребенок уже способен сформулировать намерение изобразить какой-либо предмет. 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На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третьем году жизни совершенствуются зрительные и слуховые          ориентировки, что позволяет детям безошибочно выполнять ряд заданий:    осуществлять выбор из 2–3 предметов по форме, величине и цвету; различать мелодии; петь.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Совершенствуется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слуховое восприятие, прежде всего фонематический слух. 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Ранний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возраст завершается кризисом трех лет. Ребенок осознает себя как отдельного человека, отличного от взрослого. У него формируется образ Я. Кризис часто сопровождается рядом отрицательных проявлений: негативизмом, упрямством, нарушением общения с взрослым и др. Кризис может продолжаться от нескольких месяцев до двух лет.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89300" y="153036"/>
            <a:ext cx="3527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latin typeface="Times New Roman"/>
                <a:cs typeface="Times New Roman"/>
              </a:rPr>
              <a:t>ВОЗРАСТНЫЕ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ОСОБЕННОСТИ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ДЕТЕЙ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3-4 </a:t>
            </a:r>
            <a:r>
              <a:rPr sz="1200" b="1" dirty="0">
                <a:latin typeface="Times New Roman"/>
                <a:cs typeface="Times New Roman"/>
              </a:rPr>
              <a:t>ЛЕТ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" y="457200"/>
            <a:ext cx="8458200" cy="617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         Ребенок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постепенно выходит за пределы семейного круга. Его общение становится </a:t>
            </a:r>
            <a:r>
              <a:rPr lang="ru-RU" sz="1200" dirty="0" err="1">
                <a:latin typeface="Times New Roman"/>
                <a:ea typeface="Calibri"/>
                <a:cs typeface="Times New Roman"/>
              </a:rPr>
              <a:t>внеситуативным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. Взрослый становится для     ребенка не только членом семьи, но и носителем определенной общественной функции. 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       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 Младшие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дошкольники ограничиваются игрой с одной-двумя ролями и простыми, неразвернутыми сюжетами. Игры с правилами в этом возрасте   только начинают формироваться.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Изобразительная деятельность ребенка зависит от его представлений о предмете.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Графические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образы бедны. У одних детей в изображениях отсутствуют детали, у других  рисунки могут быть более детализированы. Дети уже могут использовать цвет. 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Большое значение для развития мелкой моторики имеет лепка. Младшие дошкольники способны под руководством взрослого вылепить простые      предметы. 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В этом возрасте детям доступны простейшие виды аппликации.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Конструктивная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деятельность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ограничена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возведением несложных построек по образцу и по замыслу. Развивается  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перцептивная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деятельность. 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К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концу младшего дошкольного возраста дети могут воспринимать до 5 и более форм предметов и до 7 и более цветов, способны дифференцировать предметы по величине, ориентироваться в пространстве группы детского сада, а при определенной организации образовательного процесса — и в помещении всего дошкольного учреждения. 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Развиваются память и внимание. По просьбе взрослого дети могут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запомнить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3-4 слова и 5-6 названий предметов. К концу младшего дошкольного возраста они способны запомнить значительные отрывки из любимых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8произведений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. 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Продолжает развиваться наглядно-действенное мышление.  Дошкольники способны установить некоторые скрытые связи и отношения между 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предметами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.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Начинает развиваться воображение, которое особенно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наглядно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проявляется в игре, когда одни объекты выступают в качестве заместителей других.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          Взаимоотношения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детей обусловлены нормами и правилами. Ярко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проявляются в игровой деятельности. Они скорее играют рядом, чем активно вступают во взаимодействие. Однако уже в этом возрасте могут наблюдаться устойчивые избирательные взаимоотношения. Конфликты между детьми      возникают преимущественно по поводу игрушек. </a:t>
            </a:r>
            <a:endParaRPr lang="ru-RU" sz="12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            Сознательное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управление поведением только начинает складываться; во многом поведение ребенка еще ситуативно. Вместе с тем можно наблюдать и случаи ограничения собственных побуждений самим 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ребенком, сопровождаемые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словесными указаниями. Начинает развиваться самооценка, при этом дети в значительной мере ориентируются на оценку воспитателя. Продолжает развиваться также их половая идентификация, что проявляется в характере выбираемых игрушек и сюжетов.</a:t>
            </a:r>
            <a:endParaRPr lang="ru-RU" sz="1050" dirty="0">
              <a:latin typeface="Calibri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 </a:t>
            </a:r>
            <a:endParaRPr lang="ru-RU" sz="105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5902" y="460177"/>
            <a:ext cx="8525697" cy="61720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 В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игровой деятельности детей среднего дошкольного возраста появляются ролевые взаимодействия.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процессе игры роли могут меняться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Игровые действия начинают выполняться не ради них самих, а ради смысла  игры. Происходит разделение игровых и реальных взаимодействий детей.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Значительное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развитие получает изобразительная деятельность. Рисунок становится предметным и детализированным. Графическое изображение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человека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характеризуется наличием туловища, глаз, рта, носа, волос, иногда одежды и ее деталей.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Дети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могут рисовать основные геометрические фигуры, вырезать ножницами, наклеивать изображения на бумагу и т. д.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 Усложняется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конструирование. Постройки могут включать 5-6 деталей. Формируются навыки конструирования по собственному замыслу, а также  планирование последовательности действий.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 Двигательная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сфера ребенка характеризуется позитивными изменениями мелкой и крупной моторики. Развиваются ловкость, координация движений. Дети в этом возрасте лучше, чем младшие дошкольники, удерживают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равновесие, перешагивают через небольшие преграды. Усложняются игры с мячом.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    К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концу среднего дошкольного возраста восприятие детей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становится более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развитым. Они оказываются способными назвать форму, на которую    похож тот или иной предмет. Дети способны упорядочить группы предметов по сенсорному признаку — величине, цвету; выделить такие параметры, как       высота, длина и ширина. Совершенствуется ориентация в пространстве.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Возрастает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объем памяти. Дети запоминают до 7-8 названий предметов. Начинает складываться произвольное запоминание: дети способны принять    задачу на запоминание, помнят поручения взрослых, могут выучить небольшое стихотворение и т.д.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Начинает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развиваться образное мышление. Дети способны использовать простые схематизированные изображения для решения несложных задач.     Дошкольники могут строить по схеме, решать лабиринтные задачи.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Продолжает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развиваться воображение. Дети могут самостоятельно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придумать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небольшую сказку на заданную тему. Увеличивается устойчивость внимания. Ребенку оказывается доступной сосредоточенная деятельность в   течение 15-20 минут.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среднем дошкольном возрасте улучшается произношение звуков и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дикция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Они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удачно имитируют голоса животных, интонационно выделяют речь тех или иных персонажей. 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Интерес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вызывают ритмическая структура речи, рифмы. Развивается         грамматическая сторона речи. Дошкольники занимаются словотворчеством на основе грамматических правил.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 Изменяется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содержание общения ребенка и взрослого. Ведущим 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становится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познавательный мотив. У детей формируется потребность в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уважении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со стороны взрослого, для них оказывается чрезвычайно важной его похвала. Это приводит к их повышенной обидчивости на замечания.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Взаимоотношения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со сверстниками характеризуются избирательностью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которая выражается в предпочтении одних детей другим. 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           Появляются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постоянные партнеры по играм. В группах начинают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выделяться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лидеры. Появляются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конкурентность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соревновательность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 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Последняя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важна для сравнения себя с другим, что ведет к развитию образа Я ребенка, его детализации. </a:t>
            </a:r>
            <a:endParaRPr lang="ru-RU" sz="12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39493" y="152400"/>
            <a:ext cx="42650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105"/>
              </a:spcBef>
            </a:pPr>
            <a:r>
              <a:rPr lang="ru-RU"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ВОЗРАСТНЫЕ</a:t>
            </a:r>
            <a:r>
              <a:rPr lang="ru-RU"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ОСОБЕННОСТИ</a:t>
            </a:r>
            <a:r>
              <a:rPr lang="ru-RU"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ДЕТЕЙ</a:t>
            </a:r>
            <a:r>
              <a:rPr lang="ru-RU"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5" dirty="0">
                <a:solidFill>
                  <a:prstClr val="black"/>
                </a:solidFill>
                <a:latin typeface="Times New Roman"/>
                <a:cs typeface="Times New Roman"/>
              </a:rPr>
              <a:t>4-5</a:t>
            </a:r>
            <a:r>
              <a:rPr lang="ru-RU"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ЛЕТ</a:t>
            </a:r>
            <a:endParaRPr lang="ru-RU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03377"/>
            <a:ext cx="8915400" cy="6455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  Дети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шестого года жизни уже могут распределять роли до начала игры и строить свое поведение, придерживаясь роли. Игровое взаимодействие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сопровождается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речью, соответствующей и по содержанию, и интонационно взятой роли. Дети начинают осваивать социальные отношения и понимать  подчиненность позиций в различных видах деятельности взрослых, одни роли становятся для них более привлекательными, чем другие. Действия детей в 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играх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становятся разнообразными.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   Развивается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изобразительная деятельность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детей. Рисунки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приобретают сюжетный характер; достаточно часто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встречаются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многократно повторяющиеся сюжеты с небольшими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или, напротив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, существенными изменениями. Изображение человека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становится более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детализированным и пропорциональным. 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Дети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используют и называют разные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детали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деревянного конструктора. Могут заменить детали постройки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зависимости от имеющегося материала.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Дети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могут конструировать из бумаги, складывая ее в несколько раз (два, четыре, шесть сгибаний); из природного материала. 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Продолжает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совершенствоваться восприятие цвета, формы и величины, строения предметов; систематизируются представления детей. Они называют не только основные цвета и их оттенки, но и промежуточные цветовые оттенки; форму прямоугольников, овалов, треугольников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 Воспринимают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величину объектов, легко выстраивают в ряд — по 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возрастанию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или убыванию — до 10 различных предметов.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Развитие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воображения в этом возрасте позволяет детям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сочинять достаточно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оригинальные и последовательно разворачивающиеся истории.                                       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Продолжает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совершенствоваться речь, в том числе ее звуковая сторона. Дети могут правильно воспроизводить шипящие, свистящие и сонорные звуки. Развиваются фонематический слух, интонационная выразительность речи при чтении стихов в сюжетно-ролевой игре и в повседневной жизни.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  Совершенствуется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грамматический строй речи. Дети используют 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практически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все части речи, активно занимаются словотворчеством. Богаче становится лексика: активно используются синонимы и антонимы.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     Развивается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связная речь. Дети могут пересказывать, рассказывать по    картинке, передавая не только главное, но и детали.</a:t>
            </a:r>
            <a:endParaRPr lang="ru-RU" sz="1100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48102" y="152400"/>
            <a:ext cx="42624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105"/>
              </a:spcBef>
            </a:pPr>
            <a:r>
              <a:rPr lang="ru-RU"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ВОЗРАСТНЫЕ</a:t>
            </a:r>
            <a:r>
              <a:rPr lang="ru-RU"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cs typeface="Times New Roman"/>
              </a:rPr>
              <a:t>ОСОБЕННОСТИ</a:t>
            </a:r>
            <a:r>
              <a:rPr lang="ru-RU"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ДЕТЕЙ</a:t>
            </a:r>
            <a:r>
              <a:rPr lang="ru-RU"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cs typeface="Times New Roman"/>
              </a:rPr>
              <a:t>5-6</a:t>
            </a:r>
            <a:r>
              <a:rPr lang="ru-RU"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ЛЕТ</a:t>
            </a:r>
            <a:endParaRPr lang="ru-RU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594</TotalTime>
  <Words>4672</Words>
  <Application>Microsoft Office PowerPoint</Application>
  <PresentationFormat>Экран (4:3)</PresentationFormat>
  <Paragraphs>288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Arial</vt:lpstr>
      <vt:lpstr>Times New Roman</vt:lpstr>
      <vt:lpstr>Verdana</vt:lpstr>
      <vt:lpstr>Symbol</vt:lpstr>
      <vt:lpstr>Calibri</vt:lpstr>
      <vt:lpstr>Cambria</vt:lpstr>
      <vt:lpstr>TimesNewRomanPSMT</vt:lpstr>
      <vt:lpstr>TimesNewRomanPS-BoldItalicMT</vt:lpstr>
      <vt:lpstr>Wingdings 2</vt:lpstr>
      <vt:lpstr>Аспект</vt:lpstr>
      <vt:lpstr>1_Аспект</vt:lpstr>
      <vt:lpstr>2_Аспект</vt:lpstr>
      <vt:lpstr>Слайд 1</vt:lpstr>
      <vt:lpstr>Слайд 2</vt:lpstr>
      <vt:lpstr>Слайд 3</vt:lpstr>
      <vt:lpstr>Слайд 4</vt:lpstr>
      <vt:lpstr>ХАРАКТЕРИСТИКА ОСОБЕННОСТЕЙ РАЗВИТИЯ ДЕТЕЙ   РАННЕГО И ДОШКОЛЬНОГО ВОЗРАСТА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Золотой петушок</dc:creator>
  <cp:lastModifiedBy>Zverdvd.org</cp:lastModifiedBy>
  <cp:revision>56</cp:revision>
  <dcterms:created xsi:type="dcterms:W3CDTF">2021-05-22T02:08:17Z</dcterms:created>
  <dcterms:modified xsi:type="dcterms:W3CDTF">2021-08-24T08:14:11Z</dcterms:modified>
</cp:coreProperties>
</file>