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-606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1453992-2CE2-4D20-AD3E-92E6C07AB8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818B75B-EBA8-4AED-907A-82472B4BEE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3A20990-A666-410B-9718-772F4F17A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2BC14-A868-4C53-8CAA-85D778D3B698}" type="datetimeFigureOut">
              <a:rPr lang="ru-RU" smtClean="0"/>
              <a:pPr/>
              <a:t>03.06.2022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9A8D87C-4940-419C-AD70-CFEC9A68B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D72ECF1-76D4-4603-9108-9DE3BE87D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4204F-B960-4858-BAB3-8648C6DF5C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8319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4387A1B-22D8-4E88-A276-9C3582E4E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9974A7B-2B4E-4827-8703-1F4587DEA3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0D4AD27-D0FA-4D96-9ADF-529F76BDD3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2BC14-A868-4C53-8CAA-85D778D3B698}" type="datetimeFigureOut">
              <a:rPr lang="ru-RU" smtClean="0"/>
              <a:pPr/>
              <a:t>03.06.2022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93998FA-63AB-480A-BA72-B0BD3C563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ECBE334-7BE3-4A55-B53F-E47BB23BB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4204F-B960-4858-BAB3-8648C6DF5C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1537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4C51BB19-CDBB-4C66-9B34-3A302847E9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16E9472-AF80-4559-8AC7-56A1283F4D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B7194C6-A8DA-458F-80C1-4AFAF0BA5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2BC14-A868-4C53-8CAA-85D778D3B698}" type="datetimeFigureOut">
              <a:rPr lang="ru-RU" smtClean="0"/>
              <a:pPr/>
              <a:t>03.06.2022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5E63EA4-3BE1-428D-82D2-643A11051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FCD3A12-D219-47A2-B1EC-D8CCC686B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4204F-B960-4858-BAB3-8648C6DF5C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2615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BFE8409-2DDD-431F-ACCA-32ADC51F1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7116246-CB27-433F-B90D-6FABFC9B0C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C098A43-D289-4165-B687-D6D7177CE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2BC14-A868-4C53-8CAA-85D778D3B698}" type="datetimeFigureOut">
              <a:rPr lang="ru-RU" smtClean="0"/>
              <a:pPr/>
              <a:t>03.06.2022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CE13B2A-7E0C-435C-B3C3-8E3709A07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173B8D8-5AB7-45C5-88E6-E4EBF2CF0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4204F-B960-4858-BAB3-8648C6DF5C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8156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1207BC8-098B-4731-9388-A832229AE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09ED9B3-C334-4922-A222-0C9E08A9C3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E17B6CD-079E-4F4B-9CFE-E732D1CA9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2BC14-A868-4C53-8CAA-85D778D3B698}" type="datetimeFigureOut">
              <a:rPr lang="ru-RU" smtClean="0"/>
              <a:pPr/>
              <a:t>03.06.2022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95E87C3-CCEA-4F6F-8C7F-D61E627F3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06E9525-5C50-4D89-9AC6-53624D796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4204F-B960-4858-BAB3-8648C6DF5C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9403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3119BF5-3A53-42C3-9E02-5A3BE99C2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AB16C89-596E-4415-AC59-E0DB8976D9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C507C1E-CD1C-445A-80B4-8774A3F113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1FCEE74-1354-424C-AAFD-D35FD9E5F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2BC14-A868-4C53-8CAA-85D778D3B698}" type="datetimeFigureOut">
              <a:rPr lang="ru-RU" smtClean="0"/>
              <a:pPr/>
              <a:t>03.06.2022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9863F27-29CF-49EF-824A-E8321A986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8373A6E-EB23-4724-9787-E27C08A6E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4204F-B960-4858-BAB3-8648C6DF5C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0924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7E6840C-D0F8-4AC5-AF0C-73D70623C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896149F-6085-4A86-A2A6-7B9BC3B6D4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1BC25E6-1CAD-4BCB-A68C-3D015D3B58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82FA76FB-7CC2-40D4-B629-9BA670905A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198C849B-3A65-4BD6-AA5A-BF4191FD71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DBDD0546-FB13-4BC0-9F20-4C763BEE9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2BC14-A868-4C53-8CAA-85D778D3B698}" type="datetimeFigureOut">
              <a:rPr lang="ru-RU" smtClean="0"/>
              <a:pPr/>
              <a:t>03.06.2022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2111CA0B-5DCA-4AA7-B161-982E1F7EE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D86ED1C8-3DD5-40FA-96A8-956B721FF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4204F-B960-4858-BAB3-8648C6DF5C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7217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17C596A-BE76-4E3F-8936-168FDDE01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065D6708-EC7F-42D4-A096-C37B3F27B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2BC14-A868-4C53-8CAA-85D778D3B698}" type="datetimeFigureOut">
              <a:rPr lang="ru-RU" smtClean="0"/>
              <a:pPr/>
              <a:t>03.06.2022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7541CC2F-4DA8-4343-AECE-77A347E49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1225603E-22B9-4D76-BE82-7AD025BB3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4204F-B960-4858-BAB3-8648C6DF5C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8509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CD047BC7-1D12-44FD-84A3-9D4BA5F77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2BC14-A868-4C53-8CAA-85D778D3B698}" type="datetimeFigureOut">
              <a:rPr lang="ru-RU" smtClean="0"/>
              <a:pPr/>
              <a:t>03.06.2022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84FCE0B0-AF59-4844-BC31-9E1E21469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0BCCC2A-3764-49A4-AAAB-6253F79AE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4204F-B960-4858-BAB3-8648C6DF5C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7529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A77C11F-8A16-4A07-B065-D7E2D0103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3CB0A5F-9187-487B-8EC2-B22C6DAE3D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AB51687-46ED-4473-B0E4-4593597236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671650E-C875-4004-94B8-4EB7B4F0C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2BC14-A868-4C53-8CAA-85D778D3B698}" type="datetimeFigureOut">
              <a:rPr lang="ru-RU" smtClean="0"/>
              <a:pPr/>
              <a:t>03.06.2022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BBA2257-BAEC-463F-8F1C-3341A70BE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8CEFDDC-6D5B-4F96-A7C5-BCAF95324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4204F-B960-4858-BAB3-8648C6DF5C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4131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3DC7A43-DD6F-403F-A5E7-1D44E013C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48459DAE-E707-4C3A-BD9C-6A9DDA4ECF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FBA878B-7DA3-4E4E-9091-A976DFBFB0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836063E-E25F-4FF8-A735-49007FC71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2BC14-A868-4C53-8CAA-85D778D3B698}" type="datetimeFigureOut">
              <a:rPr lang="ru-RU" smtClean="0"/>
              <a:pPr/>
              <a:t>03.06.2022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15B97A7-EEE0-4D5C-9423-E9F9C0D49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B2A88DC-62C3-4E9F-840C-63EB9B6D6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4204F-B960-4858-BAB3-8648C6DF5C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0789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A15E3B5-7961-4164-AE90-C8B4EA8E3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DDE2C36-3B3C-4F73-9A36-DB0D2AA22A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1718526-2AF0-4522-A3CF-978273260C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32BC14-A868-4C53-8CAA-85D778D3B698}" type="datetimeFigureOut">
              <a:rPr lang="ru-RU" smtClean="0"/>
              <a:pPr/>
              <a:t>03.06.2022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76E7BDF-CBE7-4214-B155-1D063E5013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98E2053-E6F7-4A78-A86A-753FA706E1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54204F-B960-4858-BAB3-8648C6DF5C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2113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E528E31-E8E3-4ACC-8796-CBED6ED26B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08409" y="1955270"/>
            <a:ext cx="9227366" cy="2387600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ДОПОЛНИТЕЛЬНАЯ ОБЩЕОБРАЗОВАТЕЛЬНАЯ ОБЩЕРАЗВИВАЮЩАЯ ПРОГРАММА </a:t>
            </a:r>
            <a:r>
              <a:rPr lang="ru-RU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«ЯРМАРКА ВЕСЕЛЬЯ» </a:t>
            </a:r>
            <a:br>
              <a:rPr lang="ru-RU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(организация праздников и развлечений)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34B93DAD-F9A0-4233-88FB-7844AC6CE9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87216" y="4959405"/>
            <a:ext cx="8067413" cy="2323751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Педагоги-руководители: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Сказка Лада Петровна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Хмелева Светлана Анатольевна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8EA5EFB-98C2-48D9-B07F-43407443F9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1987" y="176859"/>
            <a:ext cx="2385229" cy="21932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013407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A67BA10-0D24-477D-8501-5F51284C32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267" y="469782"/>
            <a:ext cx="11174931" cy="5873265"/>
          </a:xfrm>
        </p:spPr>
        <p:txBody>
          <a:bodyPr>
            <a:normAutofit/>
          </a:bodyPr>
          <a:lstStyle/>
          <a:p>
            <a:pPr indent="45720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Дополнительная общеобразовательная общеразвивающая программа «Ярмарка веселья» разработана на основе методики М.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Зацепиной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«Праздники и развлечения в детском саду» и дополнительной образовательной программы О.В.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Радыновой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«Музыкальные шедевры», рекомендованной Министерством образования Российской Федерации, направлена на приобщение дошкольников к культурным формам организации свободного времени, развития интереса к творческой и интеллектуальной деятельности через вовлечение ребенка в яркий мир совместных творческих мероприятий: игр, праздников, развлечений, соревнований.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32804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02AA32-F994-44BC-A013-BAC9AEBF9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indent="228600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 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формирование эмоционально-положительного и социального опыта у дошкольников в пространстве детского праздника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839309"/>
            <a:ext cx="10515600" cy="665765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ЗАДАЧИ:</a:t>
            </a:r>
          </a:p>
          <a:p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53435777-C83D-4BB7-A067-8807080179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6612" y="2315108"/>
            <a:ext cx="5157787" cy="4075637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ru-RU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приобщать к различным видам искусства: музыке, танцу, театру, живописи и </a:t>
            </a:r>
            <a:r>
              <a:rPr lang="ru-RU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др</a:t>
            </a:r>
            <a:r>
              <a:rPr lang="ru-RU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ru-RU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создавать положительную мотивацию к активному познанию окружающей действительности;</a:t>
            </a:r>
            <a:endParaRPr lang="ru-RU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ru-RU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привлекать дошкольников к участию в играх-драматизациях, спортивных и интеллектуальных соревнованиях;</a:t>
            </a:r>
            <a:endParaRPr lang="ru-RU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xmlns="" id="{4F61A0EF-74E4-4CBA-B05B-0558B5B4DA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9024" y="2181138"/>
            <a:ext cx="5183188" cy="4815280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формировать потребности к творчеству (пению, танцу, изобразительной деятельности);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создавать благоприятную эмоциональную атмосферу в группе, чувства защищённости у каждого воспитанника;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-"/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воспитывать умения коллективной работы, внимательного отношения друг к другу, взаимопомощи;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-"/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воспитывать патриотические чувства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2940498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B55D8F19-B751-4BB8-88B6-42E1AEA3B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138" y="914400"/>
            <a:ext cx="10515600" cy="596546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</a:t>
            </a:r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xmlns="" id="{38E389F3-741A-42AD-8F72-E98E46AEBC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8026" y="1797269"/>
            <a:ext cx="10889824" cy="4528078"/>
          </a:xfrm>
        </p:spPr>
        <p:txBody>
          <a:bodyPr>
            <a:normAutofit fontScale="92500" lnSpcReduction="10000"/>
          </a:bodyPr>
          <a:lstStyle/>
          <a:p>
            <a:pPr marL="457200" algn="just">
              <a:lnSpc>
                <a:spcPct val="115000"/>
              </a:lnSpc>
            </a:pPr>
            <a:r>
              <a:rPr lang="ru-RU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результате работы по настоящей программе у дошкольников:</a:t>
            </a:r>
            <a:endParaRPr lang="ru-RU" sz="20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будут сформированы представление о разных видах искусства;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расширятся представления об окружающей действительности;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будут развиты творческие и игровые способности в рамках праздника;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будет активизирован эмоциональный потенциал личности ребенка; 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будут развиты навыки сотрудничества и сплоченности;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будут воспитаны морально-волевые и нравственные качества, 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-"/>
            </a:pP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будут сформированы элементарные правила этикета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8602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43F9F6-90CA-40F5-B168-115DCF7BD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79" y="365125"/>
            <a:ext cx="11829447" cy="132556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рассчитана на 1 год обучения с сентября по май для детей 3-7 лет. Ребенок может присоединиться к сверстникам на любом 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этапе освоения программы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69603299-4310-442E-8F68-D0464143E6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89817407"/>
              </p:ext>
            </p:extLst>
          </p:nvPr>
        </p:nvGraphicFramePr>
        <p:xfrm>
          <a:off x="441433" y="1811387"/>
          <a:ext cx="11176257" cy="4810131"/>
        </p:xfrm>
        <a:graphic>
          <a:graphicData uri="http://schemas.openxmlformats.org/drawingml/2006/table">
            <a:tbl>
              <a:tblPr firstRow="1" firstCol="1" bandRow="1"/>
              <a:tblGrid>
                <a:gridCol w="2603771">
                  <a:extLst>
                    <a:ext uri="{9D8B030D-6E8A-4147-A177-3AD203B41FA5}">
                      <a16:colId xmlns:a16="http://schemas.microsoft.com/office/drawing/2014/main" xmlns="" val="1261337836"/>
                    </a:ext>
                  </a:extLst>
                </a:gridCol>
                <a:gridCol w="2171526">
                  <a:extLst>
                    <a:ext uri="{9D8B030D-6E8A-4147-A177-3AD203B41FA5}">
                      <a16:colId xmlns:a16="http://schemas.microsoft.com/office/drawing/2014/main" xmlns="" val="1890098234"/>
                    </a:ext>
                  </a:extLst>
                </a:gridCol>
                <a:gridCol w="2564563">
                  <a:extLst>
                    <a:ext uri="{9D8B030D-6E8A-4147-A177-3AD203B41FA5}">
                      <a16:colId xmlns:a16="http://schemas.microsoft.com/office/drawing/2014/main" xmlns="" val="273942467"/>
                    </a:ext>
                  </a:extLst>
                </a:gridCol>
                <a:gridCol w="2557598">
                  <a:extLst>
                    <a:ext uri="{9D8B030D-6E8A-4147-A177-3AD203B41FA5}">
                      <a16:colId xmlns:a16="http://schemas.microsoft.com/office/drawing/2014/main" xmlns="" val="545495930"/>
                    </a:ext>
                  </a:extLst>
                </a:gridCol>
                <a:gridCol w="1278799">
                  <a:extLst>
                    <a:ext uri="{9D8B030D-6E8A-4147-A177-3AD203B41FA5}">
                      <a16:colId xmlns:a16="http://schemas.microsoft.com/office/drawing/2014/main" xmlns="" val="2999614303"/>
                    </a:ext>
                  </a:extLst>
                </a:gridCol>
              </a:tblGrid>
              <a:tr h="30814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программы дополнительного образования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03" marR="60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Возраст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03" marR="60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Продолжительность занятий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03" marR="60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занятий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03" marR="60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2617980565"/>
                  </a:ext>
                </a:extLst>
              </a:tr>
              <a:tr h="96663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месяц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03" marR="60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03" marR="60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09651915"/>
                  </a:ext>
                </a:extLst>
              </a:tr>
              <a:tr h="3535356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Дополнительная общеобразовательная общеразвивающая программа социально-гуманитарной направленности для детей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3-7 лет «ЯРМАРКА ВЕСЕЛЬЯ» (организация праздников и развлечений)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03" marR="6020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3–7  лет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03" marR="60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25-30 минут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03" marR="60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03" marR="60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24</a:t>
                      </a:r>
                      <a:endParaRPr kumimoji="0" lang="ru-R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0203" marR="60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404324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911451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F2F16EE-DCF8-4C99-AFD4-8AE99D1A1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965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ЗАНЯТИЯ: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864C932-F002-4A02-8ED4-A928FE32D9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8625" y="1450060"/>
            <a:ext cx="10751772" cy="5813658"/>
          </a:xfrm>
        </p:spPr>
        <p:txBody>
          <a:bodyPr>
            <a:norm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5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Организационный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lang="ru-RU" sz="2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этап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  <a:p>
            <a:pPr marL="3556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434"/>
              </a:spcBef>
              <a:spcAft>
                <a:spcPts val="0"/>
              </a:spcAft>
              <a:buClrTx/>
              <a:buSzTx/>
              <a:tabLst>
                <a:tab pos="354965" algn="l"/>
                <a:tab pos="355600" algn="l"/>
              </a:tabLst>
              <a:defRPr/>
            </a:pPr>
            <a:r>
              <a:rPr kumimoji="0" lang="ru-RU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создание</a:t>
            </a:r>
            <a:r>
              <a:rPr kumimoji="0" lang="ru-RU" sz="20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lang="ru-RU" sz="2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эмоционального</a:t>
            </a:r>
            <a:r>
              <a:rPr kumimoji="0" lang="ru-RU" sz="20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lang="ru-RU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настроя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в</a:t>
            </a:r>
            <a:r>
              <a:rPr kumimoji="0" lang="ru-RU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группе;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  <a:p>
            <a:pPr marL="355600" marR="5080" lvl="0" indent="-342900" algn="l" defTabSz="914400" rtl="0" eaLnBrk="1" fontAlgn="auto" latinLnBrk="0" hangingPunct="1">
              <a:lnSpc>
                <a:spcPct val="100000"/>
              </a:lnSpc>
              <a:spcBef>
                <a:spcPts val="430"/>
              </a:spcBef>
              <a:spcAft>
                <a:spcPts val="0"/>
              </a:spcAft>
              <a:buClrTx/>
              <a:buSzTx/>
              <a:tabLst>
                <a:tab pos="354965" algn="l"/>
                <a:tab pos="355600" algn="l"/>
                <a:tab pos="2490470" algn="l"/>
              </a:tabLst>
              <a:defRPr/>
            </a:pPr>
            <a:r>
              <a:rPr kumimoji="0" lang="ru-RU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упражнения,</a:t>
            </a:r>
            <a:r>
              <a:rPr kumimoji="0" lang="ru-RU" sz="2000" b="0" i="0" u="none" strike="noStrike" kern="1200" cap="none" spc="20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lang="ru-RU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игры</a:t>
            </a:r>
            <a:r>
              <a:rPr kumimoji="0" lang="ru-RU" sz="2000" b="0" i="0" u="none" strike="noStrike" kern="1200" cap="none" spc="2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-	приветствия.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4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Мотивационный</a:t>
            </a:r>
            <a:r>
              <a:rPr kumimoji="0" lang="ru-RU" sz="2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этап</a:t>
            </a:r>
            <a:endParaRPr lang="ru-RU" sz="20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556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43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сообщение</a:t>
            </a:r>
            <a:r>
              <a:rPr kumimoji="0" lang="ru-RU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темы</a:t>
            </a:r>
            <a:r>
              <a:rPr kumimoji="0" lang="ru-RU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занятия,</a:t>
            </a:r>
            <a:r>
              <a:rPr kumimoji="0" lang="ru-RU" sz="2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прояснение</a:t>
            </a:r>
            <a:r>
              <a:rPr kumimoji="0" lang="ru-RU" sz="20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lang="ru-RU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тематических</a:t>
            </a:r>
            <a:r>
              <a:rPr kumimoji="0" lang="ru-RU" sz="20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lang="ru-RU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понятий.</a:t>
            </a:r>
            <a:endParaRPr lang="ru-RU" sz="20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4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Практический</a:t>
            </a:r>
            <a:r>
              <a:rPr kumimoji="0" lang="ru-RU" sz="20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lang="ru-RU" sz="2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этап</a:t>
            </a:r>
            <a:endParaRPr lang="ru-RU" sz="20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556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43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подача</a:t>
            </a:r>
            <a:r>
              <a:rPr kumimoji="0" lang="ru-RU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новой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lang="ru-RU" sz="2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информации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lang="ru-RU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на </a:t>
            </a:r>
            <a:r>
              <a:rPr kumimoji="0" lang="ru-RU" sz="20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основе</a:t>
            </a:r>
            <a:r>
              <a:rPr kumimoji="0" lang="ru-RU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lang="ru-RU" sz="2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практических действий</a:t>
            </a:r>
            <a:r>
              <a:rPr kumimoji="0" lang="ru-RU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;</a:t>
            </a:r>
            <a:endParaRPr lang="ru-RU" sz="20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556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43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задания,	игры,	</a:t>
            </a:r>
            <a:r>
              <a:rPr kumimoji="0" lang="ru-RU" sz="2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направленные	</a:t>
            </a:r>
            <a:r>
              <a:rPr kumimoji="0" lang="ru-RU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на	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развитие	двигательной </a:t>
            </a:r>
            <a:r>
              <a:rPr kumimoji="0" lang="ru-RU" sz="20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сферы</a:t>
            </a:r>
            <a:r>
              <a:rPr kumimoji="0" lang="ru-RU" sz="2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lang="ru-RU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ребенка;</a:t>
            </a:r>
          </a:p>
          <a:p>
            <a:pPr marL="3556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43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игры на</a:t>
            </a:r>
            <a:r>
              <a:rPr kumimoji="0" lang="ru-RU" sz="20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развитие</a:t>
            </a:r>
            <a:r>
              <a:rPr kumimoji="0" lang="ru-RU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восприятия,</a:t>
            </a:r>
            <a:r>
              <a:rPr kumimoji="0" lang="ru-RU" sz="2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lang="ru-RU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памяти,</a:t>
            </a:r>
            <a:r>
              <a:rPr kumimoji="0" lang="ru-RU" sz="2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lang="ru-RU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воображения,</a:t>
            </a:r>
            <a:r>
              <a:rPr kumimoji="0" lang="ru-RU" sz="2000" b="0" i="0" u="none" strike="noStrike" kern="1200" cap="none" spc="4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lang="ru-RU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внимания.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43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Рефлексивный</a:t>
            </a:r>
            <a:r>
              <a:rPr kumimoji="0" lang="ru-RU" sz="2000" b="1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lang="ru-RU" sz="2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этап</a:t>
            </a:r>
          </a:p>
          <a:p>
            <a:pPr marL="2984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434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обобщение</a:t>
            </a:r>
            <a:r>
              <a:rPr kumimoji="0" lang="ru-RU" sz="2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lang="ru-RU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полученных</a:t>
            </a:r>
            <a:r>
              <a:rPr kumimoji="0" lang="ru-RU" sz="20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lang="ru-RU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знаний;</a:t>
            </a:r>
          </a:p>
          <a:p>
            <a:pPr marL="2984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434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подведение</a:t>
            </a:r>
            <a:r>
              <a:rPr kumimoji="0" lang="ru-RU" sz="20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lang="ru-RU" sz="2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итогов</a:t>
            </a:r>
            <a:r>
              <a:rPr kumimoji="0" lang="ru-RU" sz="20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занятия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43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  <a:p>
            <a:pPr marL="3556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43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3360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98E22E7-2E51-4211-B281-184BF1213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20124" cy="1325563"/>
          </a:xfrm>
        </p:spPr>
        <p:txBody>
          <a:bodyPr>
            <a:normAutofit fontScale="90000"/>
          </a:bodyPr>
          <a:lstStyle/>
          <a:p>
            <a:pPr marL="342900" lvl="0" indent="-342900"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МОНИТОРИНГ РЕЗУЛЬТАТОВ ОСВОЕНИЯ ПРОГРАММЫ</a:t>
            </a: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5881D08-E14A-4870-A8A6-00E394E2B8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0076" y="2491530"/>
            <a:ext cx="9026555" cy="5653297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Возможно использование следующих методов отслеживания результативности: 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педагогическое наблюдение;  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педагогический анализ результатов анкетирования, участия обучающихся в мероприятиях (концертах, викторинах, соревнованиях, спектаклях;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-"/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оформление фотоотчётов 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kumimoji="0" lang="ru-RU" sz="1600" b="0" i="0" u="none" strike="noStrike" kern="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638922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351</Words>
  <Application>Microsoft Office PowerPoint</Application>
  <PresentationFormat>Произвольный</PresentationFormat>
  <Paragraphs>79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ДОПОЛНИТЕЛЬНАЯ ОБЩЕОБРАЗОВАТЕЛЬНАЯ ОБЩЕРАЗВИВАЮЩАЯ ПРОГРАММА «ЯРМАРКА ВЕСЕЛЬЯ»  (организация праздников и развлечений)</vt:lpstr>
      <vt:lpstr>Слайд 2</vt:lpstr>
      <vt:lpstr>Цель: формирование эмоционально-положительного и социального опыта у дошкольников в пространстве детского праздника </vt:lpstr>
      <vt:lpstr>ПЛАНИРУЕМЫЕ РЕЗУЛЬТАТЫ</vt:lpstr>
      <vt:lpstr>Программа рассчитана на 1 год обучения с сентября по май для детей 3-7 лет. Ребенок может присоединиться к сверстникам на любом  этапе освоения программы</vt:lpstr>
      <vt:lpstr>СТРУКТУРА ЗАНЯТИЯ:</vt:lpstr>
      <vt:lpstr>МОНИТОРИНГ РЕЗУЛЬТАТОВ ОСВОЕНИЯ ПРОГРАММЫ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ДОПОЛНИТЕЛЬНАЯ ОБЩЕОБРАЗОВАТЕЛЬНАЯ ОБЩЕРАЗВИВАЮЩАЯ ПРОГРАММА «АБВГДЕЙКА»</dc:title>
  <dc:creator>OlAn</dc:creator>
  <cp:lastModifiedBy>Илья Жуковский</cp:lastModifiedBy>
  <cp:revision>8</cp:revision>
  <dcterms:created xsi:type="dcterms:W3CDTF">2021-08-23T12:09:11Z</dcterms:created>
  <dcterms:modified xsi:type="dcterms:W3CDTF">2022-06-03T17:52:27Z</dcterms:modified>
</cp:coreProperties>
</file>