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248" y="-15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80006FC-D51D-41DA-9510-50F97A8F2B4D}" type="datetimeFigureOut">
              <a:rPr lang="ru-RU" smtClean="0"/>
              <a:t>13.05.2020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47ED56-5F22-41A7-B371-0E39330CE143}" type="slidenum">
              <a:rPr lang="ru-RU" smtClean="0"/>
              <a:t>‹#›</a:t>
            </a:fld>
            <a:endParaRPr lang="ru-RU"/>
          </a:p>
        </p:txBody>
      </p:sp>
    </p:spTree>
    <p:extLst>
      <p:ext uri="{BB962C8B-B14F-4D97-AF65-F5344CB8AC3E}">
        <p14:creationId xmlns:p14="http://schemas.microsoft.com/office/powerpoint/2010/main" val="1680714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80006FC-D51D-41DA-9510-50F97A8F2B4D}" type="datetimeFigureOut">
              <a:rPr lang="ru-RU" smtClean="0"/>
              <a:t>13.05.2020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47ED56-5F22-41A7-B371-0E39330CE143}" type="slidenum">
              <a:rPr lang="ru-RU" smtClean="0"/>
              <a:t>‹#›</a:t>
            </a:fld>
            <a:endParaRPr lang="ru-RU"/>
          </a:p>
        </p:txBody>
      </p:sp>
    </p:spTree>
    <p:extLst>
      <p:ext uri="{BB962C8B-B14F-4D97-AF65-F5344CB8AC3E}">
        <p14:creationId xmlns:p14="http://schemas.microsoft.com/office/powerpoint/2010/main" val="4250292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80006FC-D51D-41DA-9510-50F97A8F2B4D}" type="datetimeFigureOut">
              <a:rPr lang="ru-RU" smtClean="0"/>
              <a:t>13.05.2020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47ED56-5F22-41A7-B371-0E39330CE143}" type="slidenum">
              <a:rPr lang="ru-RU" smtClean="0"/>
              <a:t>‹#›</a:t>
            </a:fld>
            <a:endParaRPr lang="ru-RU"/>
          </a:p>
        </p:txBody>
      </p:sp>
    </p:spTree>
    <p:extLst>
      <p:ext uri="{BB962C8B-B14F-4D97-AF65-F5344CB8AC3E}">
        <p14:creationId xmlns:p14="http://schemas.microsoft.com/office/powerpoint/2010/main" val="2636407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80006FC-D51D-41DA-9510-50F97A8F2B4D}" type="datetimeFigureOut">
              <a:rPr lang="ru-RU" smtClean="0"/>
              <a:t>13.05.2020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47ED56-5F22-41A7-B371-0E39330CE143}" type="slidenum">
              <a:rPr lang="ru-RU" smtClean="0"/>
              <a:t>‹#›</a:t>
            </a:fld>
            <a:endParaRPr lang="ru-RU"/>
          </a:p>
        </p:txBody>
      </p:sp>
    </p:spTree>
    <p:extLst>
      <p:ext uri="{BB962C8B-B14F-4D97-AF65-F5344CB8AC3E}">
        <p14:creationId xmlns:p14="http://schemas.microsoft.com/office/powerpoint/2010/main" val="37423609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80006FC-D51D-41DA-9510-50F97A8F2B4D}" type="datetimeFigureOut">
              <a:rPr lang="ru-RU" smtClean="0"/>
              <a:t>13.05.2020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47ED56-5F22-41A7-B371-0E39330CE143}" type="slidenum">
              <a:rPr lang="ru-RU" smtClean="0"/>
              <a:t>‹#›</a:t>
            </a:fld>
            <a:endParaRPr lang="ru-RU"/>
          </a:p>
        </p:txBody>
      </p:sp>
    </p:spTree>
    <p:extLst>
      <p:ext uri="{BB962C8B-B14F-4D97-AF65-F5344CB8AC3E}">
        <p14:creationId xmlns:p14="http://schemas.microsoft.com/office/powerpoint/2010/main" val="3417600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80006FC-D51D-41DA-9510-50F97A8F2B4D}" type="datetimeFigureOut">
              <a:rPr lang="ru-RU" smtClean="0"/>
              <a:t>13.05.2020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247ED56-5F22-41A7-B371-0E39330CE143}" type="slidenum">
              <a:rPr lang="ru-RU" smtClean="0"/>
              <a:t>‹#›</a:t>
            </a:fld>
            <a:endParaRPr lang="ru-RU"/>
          </a:p>
        </p:txBody>
      </p:sp>
    </p:spTree>
    <p:extLst>
      <p:ext uri="{BB962C8B-B14F-4D97-AF65-F5344CB8AC3E}">
        <p14:creationId xmlns:p14="http://schemas.microsoft.com/office/powerpoint/2010/main" val="2456634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80006FC-D51D-41DA-9510-50F97A8F2B4D}" type="datetimeFigureOut">
              <a:rPr lang="ru-RU" smtClean="0"/>
              <a:t>13.05.2020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247ED56-5F22-41A7-B371-0E39330CE143}" type="slidenum">
              <a:rPr lang="ru-RU" smtClean="0"/>
              <a:t>‹#›</a:t>
            </a:fld>
            <a:endParaRPr lang="ru-RU"/>
          </a:p>
        </p:txBody>
      </p:sp>
    </p:spTree>
    <p:extLst>
      <p:ext uri="{BB962C8B-B14F-4D97-AF65-F5344CB8AC3E}">
        <p14:creationId xmlns:p14="http://schemas.microsoft.com/office/powerpoint/2010/main" val="36692225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80006FC-D51D-41DA-9510-50F97A8F2B4D}" type="datetimeFigureOut">
              <a:rPr lang="ru-RU" smtClean="0"/>
              <a:t>13.05.2020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247ED56-5F22-41A7-B371-0E39330CE143}" type="slidenum">
              <a:rPr lang="ru-RU" smtClean="0"/>
              <a:t>‹#›</a:t>
            </a:fld>
            <a:endParaRPr lang="ru-RU"/>
          </a:p>
        </p:txBody>
      </p:sp>
    </p:spTree>
    <p:extLst>
      <p:ext uri="{BB962C8B-B14F-4D97-AF65-F5344CB8AC3E}">
        <p14:creationId xmlns:p14="http://schemas.microsoft.com/office/powerpoint/2010/main" val="1561428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80006FC-D51D-41DA-9510-50F97A8F2B4D}" type="datetimeFigureOut">
              <a:rPr lang="ru-RU" smtClean="0"/>
              <a:t>13.05.2020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247ED56-5F22-41A7-B371-0E39330CE143}" type="slidenum">
              <a:rPr lang="ru-RU" smtClean="0"/>
              <a:t>‹#›</a:t>
            </a:fld>
            <a:endParaRPr lang="ru-RU"/>
          </a:p>
        </p:txBody>
      </p:sp>
    </p:spTree>
    <p:extLst>
      <p:ext uri="{BB962C8B-B14F-4D97-AF65-F5344CB8AC3E}">
        <p14:creationId xmlns:p14="http://schemas.microsoft.com/office/powerpoint/2010/main" val="4146525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80006FC-D51D-41DA-9510-50F97A8F2B4D}" type="datetimeFigureOut">
              <a:rPr lang="ru-RU" smtClean="0"/>
              <a:t>13.05.2020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247ED56-5F22-41A7-B371-0E39330CE143}" type="slidenum">
              <a:rPr lang="ru-RU" smtClean="0"/>
              <a:t>‹#›</a:t>
            </a:fld>
            <a:endParaRPr lang="ru-RU"/>
          </a:p>
        </p:txBody>
      </p:sp>
    </p:spTree>
    <p:extLst>
      <p:ext uri="{BB962C8B-B14F-4D97-AF65-F5344CB8AC3E}">
        <p14:creationId xmlns:p14="http://schemas.microsoft.com/office/powerpoint/2010/main" val="2195063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80006FC-D51D-41DA-9510-50F97A8F2B4D}" type="datetimeFigureOut">
              <a:rPr lang="ru-RU" smtClean="0"/>
              <a:t>13.05.2020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247ED56-5F22-41A7-B371-0E39330CE143}" type="slidenum">
              <a:rPr lang="ru-RU" smtClean="0"/>
              <a:t>‹#›</a:t>
            </a:fld>
            <a:endParaRPr lang="ru-RU"/>
          </a:p>
        </p:txBody>
      </p:sp>
    </p:spTree>
    <p:extLst>
      <p:ext uri="{BB962C8B-B14F-4D97-AF65-F5344CB8AC3E}">
        <p14:creationId xmlns:p14="http://schemas.microsoft.com/office/powerpoint/2010/main" val="3160813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0006FC-D51D-41DA-9510-50F97A8F2B4D}" type="datetimeFigureOut">
              <a:rPr lang="ru-RU" smtClean="0"/>
              <a:t>13.05.2020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47ED56-5F22-41A7-B371-0E39330CE143}" type="slidenum">
              <a:rPr lang="ru-RU" smtClean="0"/>
              <a:t>‹#›</a:t>
            </a:fld>
            <a:endParaRPr lang="ru-RU"/>
          </a:p>
        </p:txBody>
      </p:sp>
    </p:spTree>
    <p:extLst>
      <p:ext uri="{BB962C8B-B14F-4D97-AF65-F5344CB8AC3E}">
        <p14:creationId xmlns:p14="http://schemas.microsoft.com/office/powerpoint/2010/main" val="25117499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К презентации рамки\s12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47" y="0"/>
            <a:ext cx="9133453" cy="6881395"/>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p:txBody>
          <a:bodyPr>
            <a:normAutofit/>
          </a:bodyPr>
          <a:lstStyle/>
          <a:p>
            <a:r>
              <a:rPr lang="ru-RU" dirty="0" smtClean="0">
                <a:latin typeface="Times New Roman" panose="02020603050405020304" pitchFamily="18" charset="0"/>
                <a:cs typeface="Times New Roman" panose="02020603050405020304" pitchFamily="18" charset="0"/>
              </a:rPr>
              <a:t>«Сидим дома с пользой»</a:t>
            </a:r>
            <a:r>
              <a:rPr lang="ru-RU" sz="2400" dirty="0" smtClean="0">
                <a:latin typeface="Times New Roman" panose="02020603050405020304" pitchFamily="18" charset="0"/>
                <a:cs typeface="Times New Roman" panose="02020603050405020304" pitchFamily="18" charset="0"/>
              </a:rPr>
              <a:t/>
            </a:r>
            <a:br>
              <a:rPr lang="ru-RU" sz="2400" dirty="0" smtClean="0">
                <a:latin typeface="Times New Roman" panose="02020603050405020304" pitchFamily="18" charset="0"/>
                <a:cs typeface="Times New Roman" panose="02020603050405020304" pitchFamily="18" charset="0"/>
              </a:rPr>
            </a:br>
            <a:r>
              <a:rPr lang="ru-RU" sz="2400" dirty="0" smtClean="0">
                <a:latin typeface="Times New Roman" panose="02020603050405020304" pitchFamily="18" charset="0"/>
                <a:cs typeface="Times New Roman" panose="02020603050405020304" pitchFamily="18" charset="0"/>
              </a:rPr>
              <a:t>(словесные игры для всей семьи)</a:t>
            </a:r>
            <a:endParaRPr lang="ru-RU" sz="24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371600" y="4437112"/>
            <a:ext cx="6400800" cy="1201688"/>
          </a:xfrm>
        </p:spPr>
        <p:txBody>
          <a:bodyPr/>
          <a:lstStyle/>
          <a:p>
            <a:r>
              <a:rPr lang="ru-RU" sz="2400" dirty="0" smtClean="0">
                <a:solidFill>
                  <a:schemeClr val="tx1"/>
                </a:solidFill>
                <a:latin typeface="Times New Roman" panose="02020603050405020304" pitchFamily="18" charset="0"/>
                <a:cs typeface="Times New Roman" panose="02020603050405020304" pitchFamily="18" charset="0"/>
              </a:rPr>
              <a:t>Учитель-логопед Шерстобитова А.Н.</a:t>
            </a:r>
          </a:p>
          <a:p>
            <a:r>
              <a:rPr lang="ru-RU" sz="2400" dirty="0" smtClean="0">
                <a:solidFill>
                  <a:schemeClr val="tx1"/>
                </a:solidFill>
                <a:latin typeface="Times New Roman" panose="02020603050405020304" pitchFamily="18" charset="0"/>
                <a:cs typeface="Times New Roman" panose="02020603050405020304" pitchFamily="18" charset="0"/>
              </a:rPr>
              <a:t>МАДОУ Боровский детский сад «</a:t>
            </a:r>
            <a:r>
              <a:rPr lang="ru-RU" sz="2400" dirty="0" err="1" smtClean="0">
                <a:solidFill>
                  <a:schemeClr val="tx1"/>
                </a:solidFill>
                <a:latin typeface="Times New Roman" panose="02020603050405020304" pitchFamily="18" charset="0"/>
                <a:cs typeface="Times New Roman" panose="02020603050405020304" pitchFamily="18" charset="0"/>
              </a:rPr>
              <a:t>Журавушка</a:t>
            </a:r>
            <a:r>
              <a:rPr lang="ru-RU" sz="2400" dirty="0" smtClean="0">
                <a:solidFill>
                  <a:schemeClr val="tx1"/>
                </a:solidFill>
                <a:latin typeface="Times New Roman" panose="02020603050405020304" pitchFamily="18" charset="0"/>
                <a:cs typeface="Times New Roman" panose="02020603050405020304" pitchFamily="18" charset="0"/>
              </a:rPr>
              <a:t>» </a:t>
            </a:r>
            <a:endParaRPr lang="ru-RU"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34359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К презентации рамки\ramka_babochki_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9" y="-171400"/>
            <a:ext cx="9433049" cy="7200800"/>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611560" y="1124743"/>
            <a:ext cx="7776864" cy="4824537"/>
          </a:xfrm>
        </p:spPr>
        <p:txBody>
          <a:bodyPr>
            <a:normAutofit fontScale="77500" lnSpcReduction="20000"/>
          </a:bodyPr>
          <a:lstStyle/>
          <a:p>
            <a:pPr marL="0" indent="0" algn="ctr">
              <a:buNone/>
            </a:pPr>
            <a:r>
              <a:rPr lang="ru-RU" sz="4600" b="1" dirty="0">
                <a:latin typeface="Times New Roman" panose="02020603050405020304" pitchFamily="18" charset="0"/>
                <a:cs typeface="Times New Roman" panose="02020603050405020304" pitchFamily="18" charset="0"/>
              </a:rPr>
              <a:t>«Я иду в поход»</a:t>
            </a:r>
            <a:endParaRPr lang="ru-RU" sz="4600" dirty="0">
              <a:latin typeface="Times New Roman" panose="02020603050405020304" pitchFamily="18" charset="0"/>
              <a:cs typeface="Times New Roman" panose="02020603050405020304" pitchFamily="18" charset="0"/>
            </a:endParaRPr>
          </a:p>
          <a:p>
            <a:pPr marL="0" lvl="0" indent="0" algn="just">
              <a:buNone/>
            </a:pPr>
            <a:r>
              <a:rPr lang="ru-RU" dirty="0" smtClean="0">
                <a:latin typeface="Times New Roman" panose="02020603050405020304" pitchFamily="18" charset="0"/>
                <a:cs typeface="Times New Roman" panose="02020603050405020304" pitchFamily="18" charset="0"/>
              </a:rPr>
              <a:t>	Все </a:t>
            </a:r>
            <a:r>
              <a:rPr lang="ru-RU" dirty="0">
                <a:latin typeface="Times New Roman" panose="02020603050405020304" pitchFamily="18" charset="0"/>
                <a:cs typeface="Times New Roman" panose="02020603050405020304" pitchFamily="18" charset="0"/>
              </a:rPr>
              <a:t>игроки садятся или встают по кругу, и водящий начинает игру.</a:t>
            </a:r>
          </a:p>
          <a:p>
            <a:pPr marL="0" lvl="0" indent="0" algn="just">
              <a:buNone/>
            </a:pPr>
            <a:r>
              <a:rPr lang="ru-RU" dirty="0">
                <a:latin typeface="Times New Roman" panose="02020603050405020304" pitchFamily="18" charset="0"/>
                <a:cs typeface="Times New Roman" panose="02020603050405020304" pitchFamily="18" charset="0"/>
              </a:rPr>
              <a:t>-Я иду в поход и беру с собой палатку, – говорит он.</a:t>
            </a:r>
          </a:p>
          <a:p>
            <a:pPr marL="0" lvl="0" indent="0" algn="just">
              <a:buNone/>
            </a:pPr>
            <a:r>
              <a:rPr lang="ru-RU" dirty="0">
                <a:latin typeface="Times New Roman" panose="02020603050405020304" pitchFamily="18" charset="0"/>
                <a:cs typeface="Times New Roman" panose="02020603050405020304" pitchFamily="18" charset="0"/>
              </a:rPr>
              <a:t>Его сосед должен продолжить список.</a:t>
            </a:r>
          </a:p>
          <a:p>
            <a:pPr marL="0" lvl="0" indent="0" algn="just">
              <a:buNone/>
            </a:pPr>
            <a:r>
              <a:rPr lang="ru-RU" dirty="0">
                <a:latin typeface="Times New Roman" panose="02020603050405020304" pitchFamily="18" charset="0"/>
                <a:cs typeface="Times New Roman" panose="02020603050405020304" pitchFamily="18" charset="0"/>
              </a:rPr>
              <a:t>-Я иду в поход, и беру с собой палатку и спальник, – говорит второй.</a:t>
            </a:r>
          </a:p>
          <a:p>
            <a:pPr marL="0" lvl="0" indent="0" algn="just">
              <a:buNone/>
            </a:pPr>
            <a:r>
              <a:rPr lang="ru-RU" dirty="0">
                <a:latin typeface="Times New Roman" panose="02020603050405020304" pitchFamily="18" charset="0"/>
                <a:cs typeface="Times New Roman" panose="02020603050405020304" pitchFamily="18" charset="0"/>
              </a:rPr>
              <a:t>-Я иду в поход, и беру с собой палатку, спальник и рюкзак,  – говорит третий.</a:t>
            </a:r>
          </a:p>
          <a:p>
            <a:pPr marL="0" lvl="0" indent="0" algn="just">
              <a:buNone/>
            </a:pPr>
            <a:r>
              <a:rPr lang="ru-RU" dirty="0">
                <a:latin typeface="Times New Roman" panose="02020603050405020304" pitchFamily="18" charset="0"/>
                <a:cs typeface="Times New Roman" panose="02020603050405020304" pitchFamily="18" charset="0"/>
              </a:rPr>
              <a:t>Так продолжают до тех пор, пока кто-то не собьётся.</a:t>
            </a:r>
          </a:p>
          <a:p>
            <a:pPr marL="0" lvl="0" indent="0" algn="just">
              <a:buNone/>
            </a:pPr>
            <a:r>
              <a:rPr lang="ru-RU" dirty="0">
                <a:latin typeface="Times New Roman" panose="02020603050405020304" pitchFamily="18" charset="0"/>
                <a:cs typeface="Times New Roman" panose="02020603050405020304" pitchFamily="18" charset="0"/>
              </a:rPr>
              <a:t>Можно подсказывать тому, кто вспоминает, но не словами, а жестами показывая, кто что берёт.</a:t>
            </a:r>
          </a:p>
          <a:p>
            <a:pPr marL="0" indent="0" algn="just">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59922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К презентации рамки\ramka_babochki_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9" y="-171400"/>
            <a:ext cx="9433049" cy="7200800"/>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611560" y="1124743"/>
            <a:ext cx="7776864" cy="4824537"/>
          </a:xfrm>
        </p:spPr>
        <p:txBody>
          <a:bodyPr>
            <a:normAutofit fontScale="85000" lnSpcReduction="10000"/>
          </a:bodyPr>
          <a:lstStyle/>
          <a:p>
            <a:pPr marL="0" indent="0" algn="ctr">
              <a:buNone/>
            </a:pPr>
            <a:r>
              <a:rPr lang="ru-RU" sz="4200" b="1" dirty="0">
                <a:latin typeface="Times New Roman" panose="02020603050405020304" pitchFamily="18" charset="0"/>
                <a:cs typeface="Times New Roman" panose="02020603050405020304" pitchFamily="18" charset="0"/>
              </a:rPr>
              <a:t>«В чем причина?»</a:t>
            </a:r>
            <a:endParaRPr lang="ru-RU" sz="4200" dirty="0">
              <a:latin typeface="Times New Roman" panose="02020603050405020304" pitchFamily="18" charset="0"/>
              <a:cs typeface="Times New Roman" panose="02020603050405020304" pitchFamily="18" charset="0"/>
            </a:endParaRPr>
          </a:p>
          <a:p>
            <a:pPr marL="0" indent="0" algn="just">
              <a:buNone/>
            </a:pP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	Придумывается </a:t>
            </a:r>
            <a:r>
              <a:rPr lang="ru-RU" dirty="0">
                <a:latin typeface="Times New Roman" panose="02020603050405020304" pitchFamily="18" charset="0"/>
                <a:cs typeface="Times New Roman" panose="02020603050405020304" pitchFamily="18" charset="0"/>
              </a:rPr>
              <a:t>какая-нибудь необычайная ситуация. Например: "Придя утром в парк, вы увидели, что там исчезли все скамейки". Надо как можно быстрее придумать объяснения этого события. Причины могут быть обычными, житейскими ("Забрали на ремонт"), и необычные, фантастические (скамейки обиделись, что их портят, и ушли в другой парк). Побеждает тот, кто предложит больше причин, и чем они разнообразнее, тем лучше. Игра развивает способность анализировать и логически мыслить.</a:t>
            </a:r>
          </a:p>
          <a:p>
            <a:pPr marL="0" indent="0" algn="just">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59922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К презентации рамки\ramka_babochki_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9" y="-171400"/>
            <a:ext cx="9433049" cy="7200800"/>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611560" y="1124743"/>
            <a:ext cx="7776864" cy="4824537"/>
          </a:xfrm>
        </p:spPr>
        <p:txBody>
          <a:bodyPr/>
          <a:lstStyle/>
          <a:p>
            <a:pPr marL="0" indent="0" algn="ctr">
              <a:buNone/>
            </a:pPr>
            <a:r>
              <a:rPr lang="ru-RU" sz="3600" b="1" dirty="0">
                <a:latin typeface="Times New Roman" panose="02020603050405020304" pitchFamily="18" charset="0"/>
                <a:cs typeface="Times New Roman" panose="02020603050405020304" pitchFamily="18" charset="0"/>
              </a:rPr>
              <a:t>«Я знаю»</a:t>
            </a:r>
            <a:endParaRPr lang="ru-RU" sz="3600" dirty="0">
              <a:latin typeface="Times New Roman" panose="02020603050405020304" pitchFamily="18" charset="0"/>
              <a:cs typeface="Times New Roman" panose="02020603050405020304" pitchFamily="18" charset="0"/>
            </a:endParaRPr>
          </a:p>
          <a:p>
            <a:pPr marL="0" indent="0" algn="just">
              <a:buNone/>
            </a:pPr>
            <a:r>
              <a:rPr lang="ru-RU" dirty="0" smtClean="0">
                <a:latin typeface="Times New Roman" panose="02020603050405020304" pitchFamily="18" charset="0"/>
                <a:cs typeface="Times New Roman" panose="02020603050405020304" pitchFamily="18" charset="0"/>
              </a:rPr>
              <a:t>	Подбрасывают </a:t>
            </a:r>
            <a:r>
              <a:rPr lang="ru-RU" dirty="0">
                <a:latin typeface="Times New Roman" panose="02020603050405020304" pitchFamily="18" charset="0"/>
                <a:cs typeface="Times New Roman" panose="02020603050405020304" pitchFamily="18" charset="0"/>
              </a:rPr>
              <a:t>мяч и говорят "Я знаю пять названий птиц, зверей и т.д. Произносят 5 названий птиц, зверей, растений или других объектов природы</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59922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К презентации рамки\ramka_babochki_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9" y="-171400"/>
            <a:ext cx="9433049" cy="7200800"/>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611560" y="1124743"/>
            <a:ext cx="7776864" cy="4824537"/>
          </a:xfrm>
        </p:spPr>
        <p:txBody>
          <a:bodyPr/>
          <a:lstStyle/>
          <a:p>
            <a:pPr marL="0" indent="0" algn="ctr">
              <a:spcBef>
                <a:spcPts val="0"/>
              </a:spcBef>
              <a:buNone/>
            </a:pPr>
            <a:endParaRPr lang="ru-RU" sz="3600" b="1" dirty="0" smtClean="0">
              <a:effectLst/>
              <a:latin typeface="Times New Roman" panose="02020603050405020304" pitchFamily="18" charset="0"/>
              <a:cs typeface="Times New Roman" panose="02020603050405020304" pitchFamily="18" charset="0"/>
            </a:endParaRPr>
          </a:p>
          <a:p>
            <a:pPr marL="0" indent="0" algn="ctr">
              <a:spcBef>
                <a:spcPts val="0"/>
              </a:spcBef>
              <a:buNone/>
            </a:pPr>
            <a:r>
              <a:rPr lang="ru-RU" sz="3600" b="1" dirty="0" smtClean="0">
                <a:effectLst/>
                <a:latin typeface="Times New Roman" panose="02020603050405020304" pitchFamily="18" charset="0"/>
                <a:cs typeface="Times New Roman" panose="02020603050405020304" pitchFamily="18" charset="0"/>
              </a:rPr>
              <a:t>«Сплетем венок из предложений»</a:t>
            </a:r>
            <a:endParaRPr lang="ru-RU" sz="3600" dirty="0" smtClean="0">
              <a:effectLst/>
              <a:latin typeface="Times New Roman" panose="02020603050405020304" pitchFamily="18" charset="0"/>
              <a:cs typeface="Times New Roman" panose="02020603050405020304" pitchFamily="18" charset="0"/>
            </a:endParaRPr>
          </a:p>
          <a:p>
            <a:pPr marL="0" lvl="0" indent="0" algn="just">
              <a:buNone/>
            </a:pPr>
            <a:r>
              <a:rPr lang="ru-RU" dirty="0" smtClean="0">
                <a:effectLst/>
                <a:latin typeface="Times New Roman" panose="02020603050405020304" pitchFamily="18" charset="0"/>
                <a:cs typeface="Times New Roman" panose="02020603050405020304" pitchFamily="18" charset="0"/>
              </a:rPr>
              <a:t>	Взрослый произносит предложение. Ребенок называет последнее слово и с ним же придумывают новое предложение. Например: Сережа читает книгу. Книга лежит на столе.</a:t>
            </a:r>
          </a:p>
          <a:p>
            <a:pPr marL="0" indent="0" algn="just">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59922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К презентации рамки\ramka_babochki_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9" y="-171400"/>
            <a:ext cx="9433049" cy="7200800"/>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611560" y="1124743"/>
            <a:ext cx="7776864" cy="4824537"/>
          </a:xfrm>
        </p:spPr>
        <p:txBody>
          <a:bodyPr>
            <a:normAutofit/>
          </a:bodyPr>
          <a:lstStyle/>
          <a:p>
            <a:pPr marL="0" indent="0" algn="ctr">
              <a:spcBef>
                <a:spcPts val="0"/>
              </a:spcBef>
              <a:buNone/>
            </a:pPr>
            <a:endParaRPr lang="ru-RU" sz="3600" dirty="0" smtClean="0">
              <a:latin typeface="Times New Roman" panose="02020603050405020304" pitchFamily="18" charset="0"/>
              <a:cs typeface="Times New Roman" panose="02020603050405020304" pitchFamily="18" charset="0"/>
            </a:endParaRPr>
          </a:p>
          <a:p>
            <a:pPr marL="0" indent="0" algn="ctr">
              <a:spcBef>
                <a:spcPts val="0"/>
              </a:spcBef>
              <a:buNone/>
            </a:pPr>
            <a:endParaRPr lang="ru-RU" sz="3600" dirty="0" smtClean="0">
              <a:latin typeface="Times New Roman" panose="02020603050405020304" pitchFamily="18" charset="0"/>
              <a:cs typeface="Times New Roman" panose="02020603050405020304" pitchFamily="18" charset="0"/>
            </a:endParaRPr>
          </a:p>
          <a:p>
            <a:pPr marL="0" indent="0" algn="ctr">
              <a:spcBef>
                <a:spcPts val="0"/>
              </a:spcBef>
              <a:buNone/>
            </a:pPr>
            <a:endParaRPr lang="ru-RU" sz="3600" dirty="0" smtClean="0">
              <a:latin typeface="Times New Roman" panose="02020603050405020304" pitchFamily="18" charset="0"/>
              <a:cs typeface="Times New Roman" panose="02020603050405020304" pitchFamily="18" charset="0"/>
            </a:endParaRPr>
          </a:p>
          <a:p>
            <a:pPr marL="0" indent="0" algn="ctr">
              <a:spcBef>
                <a:spcPts val="0"/>
              </a:spcBef>
              <a:buNone/>
            </a:pPr>
            <a:r>
              <a:rPr lang="ru-RU" sz="4800" dirty="0" smtClean="0">
                <a:latin typeface="Times New Roman" panose="02020603050405020304" pitchFamily="18" charset="0"/>
                <a:cs typeface="Times New Roman" panose="02020603050405020304" pitchFamily="18" charset="0"/>
              </a:rPr>
              <a:t>Спасибо за внимание!</a:t>
            </a:r>
            <a:endParaRPr lang="ru-RU"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5992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К презентации рамки\ramka_babochki_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9" y="-171400"/>
            <a:ext cx="9433049" cy="7200800"/>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611560" y="1268760"/>
            <a:ext cx="7776864" cy="4680520"/>
          </a:xfrm>
        </p:spPr>
        <p:txBody>
          <a:bodyPr/>
          <a:lstStyle/>
          <a:p>
            <a:pPr marL="0" indent="0" algn="just">
              <a:spcBef>
                <a:spcPts val="0"/>
              </a:spcBef>
              <a:buNone/>
            </a:pP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В выходные и праздничные дни, длинные вечера так приятно собраться всей семьей дома и провести время вместе. Один из самых полезных способов времяпровождения для детей и взрослых являются семейные игры. Именно во время игры все члены семьи ощущают настоящее единение.</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6378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К презентации рамки\ramka_babochki_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9" y="-171400"/>
            <a:ext cx="9433049" cy="7200800"/>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611560" y="1124743"/>
            <a:ext cx="7776864" cy="4824537"/>
          </a:xfrm>
        </p:spPr>
        <p:txBody>
          <a:bodyPr>
            <a:normAutofit fontScale="85000" lnSpcReduction="20000"/>
          </a:bodyPr>
          <a:lstStyle/>
          <a:p>
            <a:pPr marL="0" indent="0" algn="ctr" fontAlgn="base">
              <a:buNone/>
            </a:pPr>
            <a:r>
              <a:rPr lang="ru-RU" sz="4200" b="1" dirty="0">
                <a:latin typeface="Times New Roman" panose="02020603050405020304" pitchFamily="18" charset="0"/>
                <a:cs typeface="Times New Roman" panose="02020603050405020304" pitchFamily="18" charset="0"/>
              </a:rPr>
              <a:t>«Кто готовит?»</a:t>
            </a:r>
            <a:endParaRPr lang="ru-RU" sz="4200" dirty="0" smtClean="0">
              <a:effectLst/>
              <a:latin typeface="Times New Roman" panose="02020603050405020304" pitchFamily="18" charset="0"/>
              <a:cs typeface="Times New Roman" panose="02020603050405020304" pitchFamily="18" charset="0"/>
            </a:endParaRPr>
          </a:p>
          <a:p>
            <a:pPr marL="0" indent="0" algn="just" fontAlgn="base">
              <a:buNone/>
            </a:pP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Взрослый </a:t>
            </a:r>
            <a:r>
              <a:rPr lang="ru-RU" dirty="0">
                <a:latin typeface="Times New Roman" panose="02020603050405020304" pitchFamily="18" charset="0"/>
                <a:cs typeface="Times New Roman" panose="02020603050405020304" pitchFamily="18" charset="0"/>
              </a:rPr>
              <a:t>называет действие и бросает ребёнку мяч, а малыш, возвращая мяч, должен назвать соответствующую этому действию профессию:</a:t>
            </a:r>
            <a:endParaRPr lang="ru-RU" dirty="0" smtClean="0">
              <a:effectLst/>
              <a:latin typeface="Times New Roman" panose="02020603050405020304" pitchFamily="18" charset="0"/>
              <a:cs typeface="Times New Roman" panose="02020603050405020304" pitchFamily="18" charset="0"/>
            </a:endParaRPr>
          </a:p>
          <a:p>
            <a:pPr marL="0" indent="0" fontAlgn="base">
              <a:buNone/>
            </a:pPr>
            <a:r>
              <a:rPr lang="ru-RU" i="1" dirty="0">
                <a:latin typeface="Times New Roman" panose="02020603050405020304" pitchFamily="18" charset="0"/>
                <a:cs typeface="Times New Roman" panose="02020603050405020304" pitchFamily="18" charset="0"/>
              </a:rPr>
              <a:t>Примеры:</a:t>
            </a:r>
            <a:endParaRPr lang="ru-RU" dirty="0" smtClean="0">
              <a:effectLst/>
              <a:latin typeface="Times New Roman" panose="02020603050405020304" pitchFamily="18" charset="0"/>
              <a:cs typeface="Times New Roman" panose="02020603050405020304" pitchFamily="18" charset="0"/>
            </a:endParaRPr>
          </a:p>
          <a:p>
            <a:pPr lvl="0" fontAlgn="base"/>
            <a:r>
              <a:rPr lang="ru-RU" dirty="0">
                <a:latin typeface="Times New Roman" panose="02020603050405020304" pitchFamily="18" charset="0"/>
                <a:cs typeface="Times New Roman" panose="02020603050405020304" pitchFamily="18" charset="0"/>
              </a:rPr>
              <a:t>готовит — повар (кулинар, кондитер);</a:t>
            </a:r>
            <a:endParaRPr lang="ru-RU" dirty="0" smtClean="0">
              <a:effectLst/>
              <a:latin typeface="Times New Roman" panose="02020603050405020304" pitchFamily="18" charset="0"/>
              <a:cs typeface="Times New Roman" panose="02020603050405020304" pitchFamily="18" charset="0"/>
            </a:endParaRPr>
          </a:p>
          <a:p>
            <a:pPr lvl="0" fontAlgn="base"/>
            <a:r>
              <a:rPr lang="ru-RU" dirty="0">
                <a:latin typeface="Times New Roman" panose="02020603050405020304" pitchFamily="18" charset="0"/>
                <a:cs typeface="Times New Roman" panose="02020603050405020304" pitchFamily="18" charset="0"/>
              </a:rPr>
              <a:t>рисует — художник;</a:t>
            </a:r>
            <a:endParaRPr lang="ru-RU" dirty="0" smtClean="0">
              <a:effectLst/>
              <a:latin typeface="Times New Roman" panose="02020603050405020304" pitchFamily="18" charset="0"/>
              <a:cs typeface="Times New Roman" panose="02020603050405020304" pitchFamily="18" charset="0"/>
            </a:endParaRPr>
          </a:p>
          <a:p>
            <a:pPr lvl="0" fontAlgn="base"/>
            <a:r>
              <a:rPr lang="ru-RU" dirty="0">
                <a:latin typeface="Times New Roman" panose="02020603050405020304" pitchFamily="18" charset="0"/>
                <a:cs typeface="Times New Roman" panose="02020603050405020304" pitchFamily="18" charset="0"/>
              </a:rPr>
              <a:t>пишет — писатель (журналист, поэт);</a:t>
            </a:r>
            <a:endParaRPr lang="ru-RU" dirty="0" smtClean="0">
              <a:effectLst/>
              <a:latin typeface="Times New Roman" panose="02020603050405020304" pitchFamily="18" charset="0"/>
              <a:cs typeface="Times New Roman" panose="02020603050405020304" pitchFamily="18" charset="0"/>
            </a:endParaRPr>
          </a:p>
          <a:p>
            <a:pPr lvl="0" fontAlgn="base"/>
            <a:r>
              <a:rPr lang="ru-RU" dirty="0">
                <a:latin typeface="Times New Roman" panose="02020603050405020304" pitchFamily="18" charset="0"/>
                <a:cs typeface="Times New Roman" panose="02020603050405020304" pitchFamily="18" charset="0"/>
              </a:rPr>
              <a:t>строит — строитель;</a:t>
            </a:r>
            <a:endParaRPr lang="ru-RU" dirty="0" smtClean="0">
              <a:effectLst/>
              <a:latin typeface="Times New Roman" panose="02020603050405020304" pitchFamily="18" charset="0"/>
              <a:cs typeface="Times New Roman" panose="02020603050405020304" pitchFamily="18" charset="0"/>
            </a:endParaRPr>
          </a:p>
          <a:p>
            <a:pPr lvl="0" fontAlgn="base"/>
            <a:r>
              <a:rPr lang="ru-RU" dirty="0">
                <a:latin typeface="Times New Roman" panose="02020603050405020304" pitchFamily="18" charset="0"/>
                <a:cs typeface="Times New Roman" panose="02020603050405020304" pitchFamily="18" charset="0"/>
              </a:rPr>
              <a:t>лечит — доктор.</a:t>
            </a:r>
            <a:endParaRPr lang="ru-RU" dirty="0" smtClean="0">
              <a:effectLst/>
              <a:latin typeface="Times New Roman" panose="02020603050405020304" pitchFamily="18" charset="0"/>
              <a:cs typeface="Times New Roman" panose="02020603050405020304" pitchFamily="18" charset="0"/>
            </a:endParaRPr>
          </a:p>
          <a:p>
            <a:pPr marL="0" indent="0" algn="just">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32317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К презентации рамки\ramka_babochki_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9" y="-171400"/>
            <a:ext cx="9433049" cy="7200800"/>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611560" y="1124743"/>
            <a:ext cx="7776864" cy="4824537"/>
          </a:xfrm>
        </p:spPr>
        <p:txBody>
          <a:bodyPr>
            <a:normAutofit fontScale="70000" lnSpcReduction="20000"/>
          </a:bodyPr>
          <a:lstStyle/>
          <a:p>
            <a:pPr marL="0" indent="0" algn="ctr" fontAlgn="base">
              <a:buNone/>
            </a:pPr>
            <a:r>
              <a:rPr lang="ru-RU" sz="5100" b="1" dirty="0" smtClean="0">
                <a:latin typeface="Times New Roman" panose="02020603050405020304" pitchFamily="18" charset="0"/>
                <a:cs typeface="Times New Roman" panose="02020603050405020304" pitchFamily="18" charset="0"/>
              </a:rPr>
              <a:t>«</a:t>
            </a:r>
            <a:r>
              <a:rPr lang="ru-RU" sz="5100" b="1" dirty="0">
                <a:latin typeface="Times New Roman" panose="02020603050405020304" pitchFamily="18" charset="0"/>
                <a:cs typeface="Times New Roman" panose="02020603050405020304" pitchFamily="18" charset="0"/>
              </a:rPr>
              <a:t>Соедини»</a:t>
            </a:r>
            <a:endParaRPr lang="ru-RU" sz="5100" dirty="0">
              <a:latin typeface="Times New Roman" panose="02020603050405020304" pitchFamily="18" charset="0"/>
              <a:cs typeface="Times New Roman" panose="02020603050405020304" pitchFamily="18" charset="0"/>
            </a:endParaRPr>
          </a:p>
          <a:p>
            <a:pPr marL="0" indent="0" algn="just" fontAlgn="base">
              <a:buNone/>
            </a:pPr>
            <a:r>
              <a:rPr lang="ru-RU" dirty="0" smtClean="0">
                <a:latin typeface="Times New Roman" panose="02020603050405020304" pitchFamily="18" charset="0"/>
                <a:cs typeface="Times New Roman" panose="02020603050405020304" pitchFamily="18" charset="0"/>
              </a:rPr>
              <a:t>	Взрослый </a:t>
            </a:r>
            <a:r>
              <a:rPr lang="ru-RU" dirty="0">
                <a:latin typeface="Times New Roman" panose="02020603050405020304" pitchFamily="18" charset="0"/>
                <a:cs typeface="Times New Roman" panose="02020603050405020304" pitchFamily="18" charset="0"/>
              </a:rPr>
              <a:t>называет ребёнку несколько несогласованных слов, которые надо соединить в грамматически верное словосочетание или предложение.</a:t>
            </a:r>
          </a:p>
          <a:p>
            <a:pPr marL="0" indent="0" algn="just" fontAlgn="base">
              <a:buNone/>
            </a:pPr>
            <a:r>
              <a:rPr lang="ru-RU" i="1" dirty="0">
                <a:latin typeface="Times New Roman" panose="02020603050405020304" pitchFamily="18" charset="0"/>
                <a:cs typeface="Times New Roman" panose="02020603050405020304" pitchFamily="18" charset="0"/>
              </a:rPr>
              <a:t>Примеры:</a:t>
            </a:r>
            <a:endParaRPr lang="ru-RU" dirty="0">
              <a:latin typeface="Times New Roman" panose="02020603050405020304" pitchFamily="18" charset="0"/>
              <a:cs typeface="Times New Roman" panose="02020603050405020304" pitchFamily="18" charset="0"/>
            </a:endParaRPr>
          </a:p>
          <a:p>
            <a:pPr lvl="0" algn="just" fontAlgn="base"/>
            <a:r>
              <a:rPr lang="ru-RU" dirty="0">
                <a:latin typeface="Times New Roman" panose="02020603050405020304" pitchFamily="18" charset="0"/>
                <a:cs typeface="Times New Roman" panose="02020603050405020304" pitchFamily="18" charset="0"/>
              </a:rPr>
              <a:t>высокий, дерево — высокое дерево;</a:t>
            </a:r>
          </a:p>
          <a:p>
            <a:pPr lvl="0" algn="just" fontAlgn="base"/>
            <a:r>
              <a:rPr lang="ru-RU" dirty="0">
                <a:latin typeface="Times New Roman" panose="02020603050405020304" pitchFamily="18" charset="0"/>
                <a:cs typeface="Times New Roman" panose="02020603050405020304" pitchFamily="18" charset="0"/>
              </a:rPr>
              <a:t>девочка, бегать — девочка бежит (бегает, бежала);</a:t>
            </a:r>
          </a:p>
          <a:p>
            <a:pPr lvl="0" algn="just" fontAlgn="base"/>
            <a:r>
              <a:rPr lang="ru-RU" dirty="0">
                <a:latin typeface="Times New Roman" panose="02020603050405020304" pitchFamily="18" charset="0"/>
                <a:cs typeface="Times New Roman" panose="02020603050405020304" pitchFamily="18" charset="0"/>
              </a:rPr>
              <a:t>лес, грибы, расти — грибы растут в лесу;</a:t>
            </a:r>
          </a:p>
          <a:p>
            <a:pPr lvl="0" algn="just"/>
            <a:r>
              <a:rPr lang="ru-RU" dirty="0">
                <a:latin typeface="Times New Roman" panose="02020603050405020304" pitchFamily="18" charset="0"/>
                <a:cs typeface="Times New Roman" panose="02020603050405020304" pitchFamily="18" charset="0"/>
              </a:rPr>
              <a:t>дымок, идёт, трубы, </a:t>
            </a:r>
            <a:r>
              <a:rPr lang="ru-RU" dirty="0" smtClean="0">
                <a:latin typeface="Times New Roman" panose="02020603050405020304" pitchFamily="18" charset="0"/>
                <a:cs typeface="Times New Roman" panose="02020603050405020304" pitchFamily="18" charset="0"/>
              </a:rPr>
              <a:t>из;</a:t>
            </a:r>
            <a:endParaRPr lang="ru-RU" dirty="0">
              <a:latin typeface="Times New Roman" panose="02020603050405020304" pitchFamily="18" charset="0"/>
              <a:cs typeface="Times New Roman" panose="02020603050405020304" pitchFamily="18" charset="0"/>
            </a:endParaRPr>
          </a:p>
          <a:p>
            <a:pPr lvl="0" algn="just"/>
            <a:r>
              <a:rPr lang="ru-RU" dirty="0">
                <a:latin typeface="Times New Roman" panose="02020603050405020304" pitchFamily="18" charset="0"/>
                <a:cs typeface="Times New Roman" panose="02020603050405020304" pitchFamily="18" charset="0"/>
              </a:rPr>
              <a:t>любит, медвежонок, мёд;</a:t>
            </a:r>
          </a:p>
          <a:p>
            <a:pPr lvl="0" algn="just"/>
            <a:r>
              <a:rPr lang="ru-RU" dirty="0">
                <a:latin typeface="Times New Roman" panose="02020603050405020304" pitchFamily="18" charset="0"/>
                <a:cs typeface="Times New Roman" panose="02020603050405020304" pitchFamily="18" charset="0"/>
              </a:rPr>
              <a:t>стоят, вазе, цветы, в;</a:t>
            </a:r>
          </a:p>
          <a:p>
            <a:pPr lvl="0" algn="just"/>
            <a:r>
              <a:rPr lang="ru-RU" dirty="0">
                <a:latin typeface="Times New Roman" panose="02020603050405020304" pitchFamily="18" charset="0"/>
                <a:cs typeface="Times New Roman" panose="02020603050405020304" pitchFamily="18" charset="0"/>
              </a:rPr>
              <a:t>орехи, в, белка, дупло, прячет.</a:t>
            </a:r>
          </a:p>
          <a:p>
            <a:pPr marL="0" indent="0" algn="just">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2387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К презентации рамки\ramka_babochki_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9" y="-171400"/>
            <a:ext cx="9433049" cy="7200800"/>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611560" y="1124743"/>
            <a:ext cx="7776864" cy="4824537"/>
          </a:xfrm>
        </p:spPr>
        <p:txBody>
          <a:bodyPr>
            <a:normAutofit fontScale="70000" lnSpcReduction="20000"/>
          </a:bodyPr>
          <a:lstStyle/>
          <a:p>
            <a:pPr marL="0" indent="0" algn="ctr">
              <a:buNone/>
            </a:pPr>
            <a:r>
              <a:rPr lang="ru-RU" sz="5100" b="1" dirty="0">
                <a:latin typeface="Times New Roman" panose="02020603050405020304" pitchFamily="18" charset="0"/>
                <a:cs typeface="Times New Roman" panose="02020603050405020304" pitchFamily="18" charset="0"/>
              </a:rPr>
              <a:t>«Закончи предложение»</a:t>
            </a:r>
            <a:r>
              <a:rPr lang="ru-RU" sz="5100" dirty="0">
                <a:latin typeface="Times New Roman" panose="02020603050405020304" pitchFamily="18" charset="0"/>
                <a:cs typeface="Times New Roman" panose="02020603050405020304" pitchFamily="18" charset="0"/>
              </a:rPr>
              <a:t> </a:t>
            </a:r>
            <a:endParaRPr lang="ru-RU" sz="5100" dirty="0" smtClean="0">
              <a:latin typeface="Times New Roman" panose="02020603050405020304" pitchFamily="18" charset="0"/>
              <a:cs typeface="Times New Roman" panose="02020603050405020304" pitchFamily="18" charset="0"/>
            </a:endParaRPr>
          </a:p>
          <a:p>
            <a:pPr marL="0" indent="0" algn="ctr">
              <a:buNone/>
            </a:pPr>
            <a:endParaRPr lang="ru-RU" dirty="0">
              <a:latin typeface="Times New Roman" panose="02020603050405020304" pitchFamily="18" charset="0"/>
              <a:cs typeface="Times New Roman" panose="02020603050405020304" pitchFamily="18" charset="0"/>
            </a:endParaRPr>
          </a:p>
          <a:p>
            <a:pPr marL="0" lvl="0" indent="0" algn="just">
              <a:buNone/>
            </a:pPr>
            <a:r>
              <a:rPr lang="ru-RU" dirty="0">
                <a:latin typeface="Times New Roman" panose="02020603050405020304" pitchFamily="18" charset="0"/>
                <a:cs typeface="Times New Roman" panose="02020603050405020304" pitchFamily="18" charset="0"/>
              </a:rPr>
              <a:t>- Мама положила хлеб... куда? (в хлебницу)</a:t>
            </a:r>
          </a:p>
          <a:p>
            <a:pPr marL="0" lvl="0" indent="0" algn="just">
              <a:buNone/>
            </a:pPr>
            <a:r>
              <a:rPr lang="ru-RU" dirty="0">
                <a:latin typeface="Times New Roman" panose="02020603050405020304" pitchFamily="18" charset="0"/>
                <a:cs typeface="Times New Roman" panose="02020603050405020304" pitchFamily="18" charset="0"/>
              </a:rPr>
              <a:t>- Брат насыпал сахар... куда? (в сахарницу)</a:t>
            </a:r>
          </a:p>
          <a:p>
            <a:pPr marL="0" lvl="0" indent="0" algn="just">
              <a:buNone/>
            </a:pPr>
            <a:r>
              <a:rPr lang="ru-RU" dirty="0">
                <a:latin typeface="Times New Roman" panose="02020603050405020304" pitchFamily="18" charset="0"/>
                <a:cs typeface="Times New Roman" panose="02020603050405020304" pitchFamily="18" charset="0"/>
              </a:rPr>
              <a:t>- Бабушка сделала вкусный салат и положила его... куда? (в салатницу)</a:t>
            </a:r>
          </a:p>
          <a:p>
            <a:pPr marL="0" lvl="0" indent="0" algn="just">
              <a:buNone/>
            </a:pPr>
            <a:r>
              <a:rPr lang="ru-RU" dirty="0">
                <a:latin typeface="Times New Roman" panose="02020603050405020304" pitchFamily="18" charset="0"/>
                <a:cs typeface="Times New Roman" panose="02020603050405020304" pitchFamily="18" charset="0"/>
              </a:rPr>
              <a:t>- Папа принёс конфеты и положил их ... куда? (в </a:t>
            </a:r>
            <a:r>
              <a:rPr lang="ru-RU" dirty="0" err="1">
                <a:latin typeface="Times New Roman" panose="02020603050405020304" pitchFamily="18" charset="0"/>
                <a:cs typeface="Times New Roman" panose="02020603050405020304" pitchFamily="18" charset="0"/>
              </a:rPr>
              <a:t>конфетницу</a:t>
            </a:r>
            <a:r>
              <a:rPr lang="ru-RU" dirty="0">
                <a:latin typeface="Times New Roman" panose="02020603050405020304" pitchFamily="18" charset="0"/>
                <a:cs typeface="Times New Roman" panose="02020603050405020304" pitchFamily="18" charset="0"/>
              </a:rPr>
              <a:t>)</a:t>
            </a:r>
          </a:p>
          <a:p>
            <a:pPr marL="0" lvl="0" indent="0" algn="just">
              <a:buNone/>
            </a:pPr>
            <a:r>
              <a:rPr lang="ru-RU" dirty="0">
                <a:latin typeface="Times New Roman" panose="02020603050405020304" pitchFamily="18" charset="0"/>
                <a:cs typeface="Times New Roman" panose="02020603050405020304" pitchFamily="18" charset="0"/>
              </a:rPr>
              <a:t>- Марина не пошла сегодня в школу, потому что... (заболела)</a:t>
            </a:r>
          </a:p>
          <a:p>
            <a:pPr marL="0" lvl="0" indent="0" algn="just">
              <a:buNone/>
            </a:pPr>
            <a:r>
              <a:rPr lang="ru-RU" dirty="0">
                <a:latin typeface="Times New Roman" panose="02020603050405020304" pitchFamily="18" charset="0"/>
                <a:cs typeface="Times New Roman" panose="02020603050405020304" pitchFamily="18" charset="0"/>
              </a:rPr>
              <a:t>- Мы включили обогреватели, потому что... (стало холодно)</a:t>
            </a:r>
          </a:p>
          <a:p>
            <a:pPr marL="0" lvl="0" indent="0" algn="just">
              <a:buNone/>
            </a:pPr>
            <a:r>
              <a:rPr lang="ru-RU" dirty="0">
                <a:latin typeface="Times New Roman" panose="02020603050405020304" pitchFamily="18" charset="0"/>
                <a:cs typeface="Times New Roman" panose="02020603050405020304" pitchFamily="18" charset="0"/>
              </a:rPr>
              <a:t>- Я не хочу спать, потому что... (ещё рано)  </a:t>
            </a:r>
          </a:p>
          <a:p>
            <a:pPr marL="0" lvl="0" indent="0" algn="just">
              <a:buNone/>
            </a:pPr>
            <a:r>
              <a:rPr lang="ru-RU" dirty="0">
                <a:latin typeface="Times New Roman" panose="02020603050405020304" pitchFamily="18" charset="0"/>
                <a:cs typeface="Times New Roman" panose="02020603050405020304" pitchFamily="18" charset="0"/>
              </a:rPr>
              <a:t>- Мы поедем завтра в лес, если... (будет хорошая погода)</a:t>
            </a:r>
          </a:p>
          <a:p>
            <a:pPr marL="0" lvl="0" indent="0" algn="just">
              <a:buNone/>
            </a:pPr>
            <a:r>
              <a:rPr lang="ru-RU" dirty="0">
                <a:latin typeface="Times New Roman" panose="02020603050405020304" pitchFamily="18" charset="0"/>
                <a:cs typeface="Times New Roman" panose="02020603050405020304" pitchFamily="18" charset="0"/>
              </a:rPr>
              <a:t>- Мама пошла на рынок, чтобы... (купить продукты)</a:t>
            </a:r>
          </a:p>
          <a:p>
            <a:pPr marL="0" lvl="0" indent="0" algn="just">
              <a:buNone/>
            </a:pPr>
            <a:r>
              <a:rPr lang="ru-RU" dirty="0">
                <a:latin typeface="Times New Roman" panose="02020603050405020304" pitchFamily="18" charset="0"/>
                <a:cs typeface="Times New Roman" panose="02020603050405020304" pitchFamily="18" charset="0"/>
              </a:rPr>
              <a:t>- Кошка забралась на дерево, чтобы... (спастись от собаки)</a:t>
            </a:r>
          </a:p>
          <a:p>
            <a:pPr marL="0" indent="0" algn="just">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59922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К презентации рамки\ramka_babochki_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9" y="-171400"/>
            <a:ext cx="9433049" cy="7200800"/>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611560" y="1124743"/>
            <a:ext cx="7776864" cy="4824537"/>
          </a:xfrm>
        </p:spPr>
        <p:txBody>
          <a:bodyPr>
            <a:normAutofit fontScale="92500" lnSpcReduction="20000"/>
          </a:bodyPr>
          <a:lstStyle/>
          <a:p>
            <a:pPr marL="0" indent="0" algn="ctr">
              <a:buNone/>
            </a:pPr>
            <a:r>
              <a:rPr lang="ru-RU" sz="3900" b="1" dirty="0">
                <a:latin typeface="Times New Roman" panose="02020603050405020304" pitchFamily="18" charset="0"/>
                <a:cs typeface="Times New Roman" panose="02020603050405020304" pitchFamily="18" charset="0"/>
              </a:rPr>
              <a:t>«Назови три слова» </a:t>
            </a:r>
            <a:endParaRPr lang="ru-RU" sz="3900" dirty="0">
              <a:latin typeface="Times New Roman" panose="02020603050405020304" pitchFamily="18" charset="0"/>
              <a:cs typeface="Times New Roman" panose="02020603050405020304" pitchFamily="18" charset="0"/>
            </a:endParaRPr>
          </a:p>
          <a:p>
            <a:pPr marL="0" indent="0" algn="just">
              <a:buNone/>
            </a:pPr>
            <a:r>
              <a:rPr lang="ru-RU" dirty="0" smtClean="0">
                <a:latin typeface="Times New Roman" panose="02020603050405020304" pitchFamily="18" charset="0"/>
                <a:cs typeface="Times New Roman" panose="02020603050405020304" pitchFamily="18" charset="0"/>
              </a:rPr>
              <a:t>	Игроки  </a:t>
            </a:r>
            <a:r>
              <a:rPr lang="ru-RU" dirty="0">
                <a:latin typeface="Times New Roman" panose="02020603050405020304" pitchFamily="18" charset="0"/>
                <a:cs typeface="Times New Roman" panose="02020603050405020304" pitchFamily="18" charset="0"/>
              </a:rPr>
              <a:t>становятся в шеренгу. Каждому участнику по очереди задаётся вопрос. Нужно, делая три шага вперёд, давать с каждым шагом три слова-ответа, не замедляя темпа ходьбы.</a:t>
            </a:r>
          </a:p>
          <a:p>
            <a:pPr marL="0" lvl="0" indent="0" algn="just">
              <a:buNone/>
            </a:pPr>
            <a:r>
              <a:rPr lang="ru-RU" dirty="0">
                <a:latin typeface="Times New Roman" panose="02020603050405020304" pitchFamily="18" charset="0"/>
                <a:cs typeface="Times New Roman" panose="02020603050405020304" pitchFamily="18" charset="0"/>
              </a:rPr>
              <a:t>- Что можно купить? (платье, костюм, брюки)</a:t>
            </a:r>
          </a:p>
          <a:p>
            <a:pPr marL="0" lvl="0" indent="0" algn="just">
              <a:buNone/>
            </a:pPr>
            <a:r>
              <a:rPr lang="ru-RU" dirty="0">
                <a:latin typeface="Times New Roman" panose="02020603050405020304" pitchFamily="18" charset="0"/>
                <a:cs typeface="Times New Roman" panose="02020603050405020304" pitchFamily="18" charset="0"/>
              </a:rPr>
              <a:t>- Что можно варить? Что можно читать? Чем можно рисовать? Что может летать? Что может плавать? Что (кто) может скакать? </a:t>
            </a:r>
            <a:r>
              <a:rPr lang="ru-RU" dirty="0" smtClean="0">
                <a:latin typeface="Times New Roman" panose="02020603050405020304" pitchFamily="18" charset="0"/>
                <a:cs typeface="Times New Roman" panose="02020603050405020304" pitchFamily="18" charset="0"/>
              </a:rPr>
              <a:t>и </a:t>
            </a:r>
            <a:r>
              <a:rPr lang="ru-RU" dirty="0">
                <a:latin typeface="Times New Roman" panose="02020603050405020304" pitchFamily="18" charset="0"/>
                <a:cs typeface="Times New Roman" panose="02020603050405020304" pitchFamily="18" charset="0"/>
              </a:rPr>
              <a:t>т. </a:t>
            </a:r>
            <a:r>
              <a:rPr lang="ru-RU" dirty="0" smtClean="0">
                <a:latin typeface="Times New Roman" panose="02020603050405020304" pitchFamily="18" charset="0"/>
                <a:cs typeface="Times New Roman" panose="02020603050405020304" pitchFamily="18" charset="0"/>
              </a:rPr>
              <a:t>д.</a:t>
            </a:r>
            <a:endParaRPr lang="ru-RU" dirty="0">
              <a:latin typeface="Times New Roman" panose="02020603050405020304" pitchFamily="18" charset="0"/>
              <a:cs typeface="Times New Roman" panose="02020603050405020304" pitchFamily="18" charset="0"/>
            </a:endParaRPr>
          </a:p>
          <a:p>
            <a:pPr marL="0" indent="0" algn="just">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59922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К презентации рамки\ramka_babochki_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9" y="-171400"/>
            <a:ext cx="9433049" cy="7200800"/>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611560" y="1124743"/>
            <a:ext cx="7776864" cy="4824537"/>
          </a:xfrm>
        </p:spPr>
        <p:txBody>
          <a:bodyPr>
            <a:normAutofit fontScale="92500" lnSpcReduction="10000"/>
          </a:bodyPr>
          <a:lstStyle/>
          <a:p>
            <a:pPr marL="0" indent="0" algn="ctr">
              <a:buNone/>
            </a:pPr>
            <a:r>
              <a:rPr lang="ru-RU" sz="3900" b="1" dirty="0">
                <a:latin typeface="Times New Roman" panose="02020603050405020304" pitchFamily="18" charset="0"/>
                <a:cs typeface="Times New Roman" panose="02020603050405020304" pitchFamily="18" charset="0"/>
              </a:rPr>
              <a:t> «Как ты узнал?»</a:t>
            </a:r>
            <a:endParaRPr lang="ru-RU" sz="3900" dirty="0">
              <a:latin typeface="Times New Roman" panose="02020603050405020304" pitchFamily="18" charset="0"/>
              <a:cs typeface="Times New Roman" panose="02020603050405020304" pitchFamily="18" charset="0"/>
            </a:endParaRPr>
          </a:p>
          <a:p>
            <a:pPr marL="0" lvl="0" indent="0" algn="just">
              <a:buNone/>
            </a:pPr>
            <a:r>
              <a:rPr lang="ru-RU" dirty="0" smtClean="0">
                <a:latin typeface="Times New Roman" panose="02020603050405020304" pitchFamily="18" charset="0"/>
                <a:cs typeface="Times New Roman" panose="02020603050405020304" pitchFamily="18" charset="0"/>
              </a:rPr>
              <a:t>	Перед </a:t>
            </a:r>
            <a:r>
              <a:rPr lang="ru-RU" dirty="0">
                <a:latin typeface="Times New Roman" panose="02020603050405020304" pitchFamily="18" charset="0"/>
                <a:cs typeface="Times New Roman" panose="02020603050405020304" pitchFamily="18" charset="0"/>
              </a:rPr>
              <a:t>игроками находятся предметы, которые им предстоит описывать. Игрок выбирает любой предмет и называет его. Ведущий спрашивает: «Как ты узнал, что это телевизор?» Играющий должен описать предмет, выбирая только существенные признаки, отличающие этот предмет от остальных. За каждый правильно названный признак получает фишку. Выиграет тот, кто наберёт больше всего фишек.</a:t>
            </a:r>
          </a:p>
          <a:p>
            <a:pPr marL="0" indent="0" algn="just">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59922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К презентации рамки\ramka_babochki_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9" y="-171400"/>
            <a:ext cx="9433049" cy="7200800"/>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611560" y="1124743"/>
            <a:ext cx="7776864" cy="4824537"/>
          </a:xfrm>
        </p:spPr>
        <p:txBody>
          <a:bodyPr/>
          <a:lstStyle/>
          <a:p>
            <a:pPr marL="0" indent="0" algn="ctr">
              <a:buNone/>
            </a:pPr>
            <a:r>
              <a:rPr lang="ru-RU" sz="3600" b="1" dirty="0">
                <a:latin typeface="Times New Roman" panose="02020603050405020304" pitchFamily="18" charset="0"/>
                <a:cs typeface="Times New Roman" panose="02020603050405020304" pitchFamily="18" charset="0"/>
              </a:rPr>
              <a:t>«Отгадай»</a:t>
            </a:r>
            <a:endParaRPr lang="ru-RU" sz="3600" dirty="0">
              <a:latin typeface="Times New Roman" panose="02020603050405020304" pitchFamily="18" charset="0"/>
              <a:cs typeface="Times New Roman" panose="02020603050405020304" pitchFamily="18" charset="0"/>
            </a:endParaRPr>
          </a:p>
          <a:p>
            <a:pPr marL="0" lvl="0" indent="0" algn="just">
              <a:buNone/>
            </a:pPr>
            <a:r>
              <a:rPr lang="ru-RU" dirty="0" smtClean="0">
                <a:latin typeface="Times New Roman" panose="02020603050405020304" pitchFamily="18" charset="0"/>
                <a:cs typeface="Times New Roman" panose="02020603050405020304" pitchFamily="18" charset="0"/>
              </a:rPr>
              <a:t>	Игрок </a:t>
            </a:r>
            <a:r>
              <a:rPr lang="ru-RU" dirty="0">
                <a:latin typeface="Times New Roman" panose="02020603050405020304" pitchFamily="18" charset="0"/>
                <a:cs typeface="Times New Roman" panose="02020603050405020304" pitchFamily="18" charset="0"/>
              </a:rPr>
              <a:t>должен отгадать предмет по названию его частей: кабина, кузов, руль, колеса, фары - машина; голова, рога, туловище, хвост, вымя - корова.</a:t>
            </a:r>
          </a:p>
          <a:p>
            <a:pPr marL="0" indent="0" algn="just">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59922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К презентации рамки\ramka_babochki_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9" y="-171400"/>
            <a:ext cx="9433049" cy="7200800"/>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611560" y="1124743"/>
            <a:ext cx="7776864" cy="4824537"/>
          </a:xfrm>
        </p:spPr>
        <p:txBody>
          <a:bodyPr>
            <a:normAutofit fontScale="92500" lnSpcReduction="10000"/>
          </a:bodyPr>
          <a:lstStyle/>
          <a:p>
            <a:pPr marL="0" indent="0" algn="ctr">
              <a:buNone/>
            </a:pPr>
            <a:r>
              <a:rPr lang="ru-RU" sz="3900" b="1" dirty="0">
                <a:latin typeface="Times New Roman" panose="02020603050405020304" pitchFamily="18" charset="0"/>
                <a:cs typeface="Times New Roman" panose="02020603050405020304" pitchFamily="18" charset="0"/>
              </a:rPr>
              <a:t>«Буриме»</a:t>
            </a:r>
            <a:endParaRPr lang="ru-RU" sz="3900" dirty="0">
              <a:latin typeface="Times New Roman" panose="02020603050405020304" pitchFamily="18" charset="0"/>
              <a:cs typeface="Times New Roman" panose="02020603050405020304" pitchFamily="18" charset="0"/>
            </a:endParaRPr>
          </a:p>
          <a:p>
            <a:pPr marL="0" lvl="0" indent="0" algn="just">
              <a:buNone/>
            </a:pPr>
            <a:r>
              <a:rPr lang="ru-RU" dirty="0" smtClean="0">
                <a:latin typeface="Times New Roman" panose="02020603050405020304" pitchFamily="18" charset="0"/>
                <a:cs typeface="Times New Roman" panose="02020603050405020304" pitchFamily="18" charset="0"/>
              </a:rPr>
              <a:t>	В </a:t>
            </a:r>
            <a:r>
              <a:rPr lang="ru-RU" dirty="0">
                <a:latin typeface="Times New Roman" panose="02020603050405020304" pitchFamily="18" charset="0"/>
                <a:cs typeface="Times New Roman" panose="02020603050405020304" pitchFamily="18" charset="0"/>
              </a:rPr>
              <a:t>этой популярной словесной игре надо сочинять стихи на заранее заданные рифмы. Например, попробуйте вместе с ребенком сочинить стишок с рифмой корона – ворона.  У нас получился вот такой стих: Птица важная ворона, К лицу была бы ей корона. Прежде чем предлагать ребенку поиграть в "Буриме", надо объяснить ему, что такое рифма и научить его находить пары рифмованных слов.</a:t>
            </a:r>
          </a:p>
          <a:p>
            <a:pPr marL="0" indent="0" algn="just">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599229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TotalTime>
  <Words>70</Words>
  <Application>Microsoft Office PowerPoint</Application>
  <PresentationFormat>Экран (4:3)</PresentationFormat>
  <Paragraphs>63</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«Сидим дома с пользой» (словесные игры для всей семьи)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«Сидим дома с пользой» (словесные игры для всей семьи)</dc:title>
  <dc:creator>Admin</dc:creator>
  <cp:lastModifiedBy>Admin</cp:lastModifiedBy>
  <cp:revision>8</cp:revision>
  <dcterms:created xsi:type="dcterms:W3CDTF">2020-05-13T02:24:50Z</dcterms:created>
  <dcterms:modified xsi:type="dcterms:W3CDTF">2020-05-13T03:50:30Z</dcterms:modified>
</cp:coreProperties>
</file>