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"/>
  </p:notesMasterIdLst>
  <p:sldIdLst>
    <p:sldId id="256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ora" panose="020B0604020202020204" charset="-52"/>
      <p:regular r:id="rId17"/>
    </p:embeddedFont>
    <p:embeddedFont>
      <p:font typeface="Source Sans 3" panose="020B0604020202020204" charset="0"/>
      <p:regular r:id="rId18"/>
    </p:embeddedFont>
  </p:embeddedFontLst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8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tags" Target="tags/tag1.xml" /><Relationship Id="rId13" Type="http://schemas.openxmlformats.org/officeDocument/2006/relationships/font" Target="fonts/font1.fntdata" /><Relationship Id="rId14" Type="http://schemas.openxmlformats.org/officeDocument/2006/relationships/font" Target="fonts/font2.fntdata" /><Relationship Id="rId15" Type="http://schemas.openxmlformats.org/officeDocument/2006/relationships/font" Target="fonts/font3.fntdata" /><Relationship Id="rId16" Type="http://schemas.openxmlformats.org/officeDocument/2006/relationships/font" Target="fonts/font4.fntdata" /><Relationship Id="rId17" Type="http://schemas.openxmlformats.org/officeDocument/2006/relationships/font" Target="fonts/font5.fntdata" /><Relationship Id="rId18" Type="http://schemas.openxmlformats.org/officeDocument/2006/relationships/font" Target="fonts/font6.fntdata" /><Relationship Id="rId19" Type="http://schemas.openxmlformats.org/officeDocument/2006/relationships/presProps" Target="presProps.xml" /><Relationship Id="rId2" Type="http://schemas.openxmlformats.org/officeDocument/2006/relationships/notesMaster" Target="notesMasters/notes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38F35-973D-4C7D-B445-A3ACEFF04B0B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1029A-BF56-4068-83FB-C5D40EB97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6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7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Relationship Id="rId4" Type="http://schemas.openxmlformats.org/officeDocument/2006/relationships/image" Target="../media/image9.png" /><Relationship Id="rId5" Type="http://schemas.openxmlformats.org/officeDocument/2006/relationships/image" Target="../media/image1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11.jpeg" /><Relationship Id="rId4" Type="http://schemas.openxmlformats.org/officeDocument/2006/relationships/image" Target="../media/image12.png" /><Relationship Id="rId5" Type="http://schemas.openxmlformats.org/officeDocument/2006/relationships/image" Target="../media/image13.png" /><Relationship Id="rId6" Type="http://schemas.openxmlformats.org/officeDocument/2006/relationships/image" Target="../media/image14.png" /><Relationship Id="rId7" Type="http://schemas.openxmlformats.org/officeDocument/2006/relationships/image" Target="../media/image1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2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0"/>
          <p:cNvSpPr/>
          <p:nvPr/>
        </p:nvSpPr>
        <p:spPr>
          <a:xfrm>
            <a:off x="6324124" y="1888688"/>
            <a:ext cx="7468553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общаться с особенным ребёнком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6324124" y="3655695"/>
            <a:ext cx="7468553" cy="1943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650"/>
              </a:lnSpc>
              <a:buNone/>
            </a:pPr>
            <a:r>
              <a:rPr lang="ru-RU" sz="61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</a:t>
            </a:r>
            <a:r>
              <a:rPr lang="en-US" sz="6100" err="1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Видеть личность, слышать сердце</a:t>
            </a:r>
            <a:r>
              <a:rPr lang="ru-RU" sz="61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»</a:t>
            </a:r>
            <a:endParaRPr lang="en-US" sz="6100"/>
          </a:p>
        </p:txBody>
      </p:sp>
      <p:sp>
        <p:nvSpPr>
          <p:cNvPr id="5" name="Text 2"/>
          <p:cNvSpPr/>
          <p:nvPr/>
        </p:nvSpPr>
        <p:spPr>
          <a:xfrm>
            <a:off x="6153150" y="5957768"/>
            <a:ext cx="7639527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18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Мастерская для родителей</a:t>
            </a:r>
            <a:r>
              <a:rPr lang="ru-RU" sz="18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: Пойми меня. Прими меня. Поддержи меня.</a:t>
            </a:r>
          </a:p>
          <a:p>
            <a:pPr marL="0" indent="0" algn="l">
              <a:lnSpc>
                <a:spcPts val="3000"/>
              </a:lnSpc>
              <a:buNone/>
            </a:pPr>
            <a:endParaRPr lang="ru-RU" sz="1850"/>
          </a:p>
          <a:p>
            <a:pPr marL="0" indent="0" algn="l">
              <a:lnSpc>
                <a:spcPts val="3000"/>
              </a:lnSpc>
              <a:buNone/>
            </a:pPr>
            <a:r>
              <a:rPr lang="ru-RU" sz="1850" b="1">
                <a:solidFill>
                  <a:srgbClr val="3A3630"/>
                </a:solidFill>
                <a:latin typeface="Source Sans 3" pitchFamily="34" charset="0"/>
              </a:rPr>
              <a:t>                                                                               </a:t>
            </a:r>
            <a:r>
              <a:rPr lang="ru-RU" sz="1850" b="1">
                <a:solidFill>
                  <a:schemeClr val="accent6">
                    <a:lumMod val="50000"/>
                  </a:schemeClr>
                </a:solidFill>
                <a:latin typeface="Source Sans 3" pitchFamily="34" charset="0"/>
              </a:rPr>
              <a:t>Педагог –психолог : Тимошенко М.К.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6200" y="-28575"/>
            <a:ext cx="548640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58750" y="7648575"/>
            <a:ext cx="1771650" cy="552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0"/>
            <a:ext cx="548640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857241" y="884575"/>
            <a:ext cx="7606665" cy="1617702"/>
          </a:xfrm>
          <a:prstGeom prst="roundRect">
            <a:avLst>
              <a:gd name="adj" fmla="val 9044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  <p:txBody>
          <a:bodyPr/>
          <a:lstStyle/>
          <a:p>
            <a:r>
              <a:rPr lang="ru-RU" sz="4400">
                <a:solidFill>
                  <a:schemeClr val="accent6">
                    <a:lumMod val="50000"/>
                  </a:schemeClr>
                </a:solidFill>
                <a:latin typeface="Lora" charset="-52"/>
              </a:rPr>
              <a:t>Прими реальность где ребенок- не враг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8342" y="2930691"/>
            <a:ext cx="7504113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hape 3"/>
          <p:cNvSpPr/>
          <p:nvPr/>
        </p:nvSpPr>
        <p:spPr>
          <a:xfrm>
            <a:off x="5857242" y="5628561"/>
            <a:ext cx="7515858" cy="1808798"/>
          </a:xfrm>
          <a:prstGeom prst="roundRect">
            <a:avLst>
              <a:gd name="adj" fmla="val 8088"/>
            </a:avLst>
          </a:prstGeom>
          <a:solidFill>
            <a:srgbClr val="FEF5E7"/>
          </a:solidFill>
          <a:ln w="30480">
            <a:solidFill>
              <a:schemeClr val="bg2">
                <a:lumMod val="75000"/>
              </a:schemeClr>
            </a:solidFill>
            <a:prstDash val="solid"/>
          </a:ln>
        </p:spPr>
        <p:txBody>
          <a:bodyPr/>
          <a:lstStyle/>
          <a:p>
            <a:r>
              <a:rPr lang="en-US" sz="2200">
                <a:latin typeface="Lora" charset="-52"/>
              </a:rPr>
              <a:t>         </a:t>
            </a:r>
            <a:r>
              <a:rPr lang="en-US" sz="220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✅</a:t>
            </a:r>
            <a:r>
              <a:rPr lang="en-US" sz="2200">
                <a:latin typeface="Lora" charset="-52"/>
              </a:rPr>
              <a:t>  </a:t>
            </a:r>
            <a:r>
              <a:rPr lang="ru-RU" sz="2200">
                <a:latin typeface="Lora" charset="-52"/>
              </a:rPr>
              <a:t>Задача</a:t>
            </a:r>
            <a:r>
              <a:rPr lang="en-US" sz="2200">
                <a:latin typeface="Lora" charset="-52"/>
              </a:rPr>
              <a:t>    </a:t>
            </a:r>
          </a:p>
          <a:p>
            <a:endParaRPr lang="ru-RU" sz="2200">
              <a:latin typeface="Lora" charset="-52"/>
            </a:endParaRPr>
          </a:p>
          <a:p>
            <a:r>
              <a:rPr lang="ru-RU" b="1">
                <a:solidFill>
                  <a:srgbClr val="333300"/>
                </a:solidFill>
                <a:latin typeface="Source Sans 3" charset="0"/>
              </a:rPr>
              <a:t>Разделять «плохое поведение» и « трудности в регуляции». </a:t>
            </a:r>
            <a:r>
              <a:rPr lang="ru-RU">
                <a:latin typeface="Source Sans 3" charset="0"/>
              </a:rPr>
              <a:t>Это разные вещи – и требуют разных реакций.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772274" y="352425"/>
            <a:ext cx="2428875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Главное правило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88342" y="3683913"/>
            <a:ext cx="7504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185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Бороться с диагнозом вместо того, чтобы общаться. Ребёнок не «делает назло» — </a:t>
            </a:r>
            <a:r>
              <a:rPr lang="en-US" sz="1850" b="1" err="1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его мозг работает иначе.</a:t>
            </a:r>
            <a:endParaRPr lang="en-US" sz="1850">
              <a:solidFill>
                <a:prstClr val="black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7050" y="3028950"/>
            <a:ext cx="1847850" cy="5048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2750"/>
              </a:lnSpc>
            </a:pPr>
            <a:r>
              <a:rPr lang="en-US" sz="220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❌</a:t>
            </a:r>
            <a:r>
              <a:rPr lang="en-US" sz="22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Ошибка</a:t>
            </a:r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896850" y="7667625"/>
            <a:ext cx="1638300" cy="561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90626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8668" y="689610"/>
            <a:ext cx="7606665" cy="12920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Почему обычные фразы не работают?</a:t>
            </a:r>
            <a:endParaRPr lang="en-US" sz="4050"/>
          </a:p>
        </p:txBody>
      </p:sp>
      <p:sp>
        <p:nvSpPr>
          <p:cNvPr id="4" name="Shape 1"/>
          <p:cNvSpPr/>
          <p:nvPr/>
        </p:nvSpPr>
        <p:spPr>
          <a:xfrm>
            <a:off x="768668" y="2283976"/>
            <a:ext cx="7606665" cy="1617702"/>
          </a:xfrm>
          <a:prstGeom prst="roundRect">
            <a:avLst>
              <a:gd name="adj" fmla="val 9044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5" name="Shape 2"/>
          <p:cNvSpPr/>
          <p:nvPr/>
        </p:nvSpPr>
        <p:spPr>
          <a:xfrm>
            <a:off x="738188" y="2283976"/>
            <a:ext cx="121920" cy="1617702"/>
          </a:xfrm>
          <a:prstGeom prst="roundRect">
            <a:avLst>
              <a:gd name="adj" fmla="val 27024"/>
            </a:avLst>
          </a:prstGeom>
          <a:solidFill>
            <a:srgbClr val="38512F"/>
          </a:solidFill>
        </p:spPr>
        <p:txBody>
          <a:bodyPr/>
          <a:lstStyle/>
          <a:p/>
        </p:txBody>
      </p:sp>
      <p:sp>
        <p:nvSpPr>
          <p:cNvPr id="6" name="Text 3"/>
          <p:cNvSpPr/>
          <p:nvPr/>
        </p:nvSpPr>
        <p:spPr>
          <a:xfrm>
            <a:off x="1110139" y="2534007"/>
            <a:ext cx="3502223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Интонации не считываются</a:t>
            </a:r>
            <a:endParaRPr lang="en-US" sz="2000"/>
          </a:p>
        </p:txBody>
      </p:sp>
      <p:sp>
        <p:nvSpPr>
          <p:cNvPr id="7" name="Text 4"/>
          <p:cNvSpPr/>
          <p:nvPr/>
        </p:nvSpPr>
        <p:spPr>
          <a:xfrm>
            <a:off x="1110139" y="2977753"/>
            <a:ext cx="7015163" cy="6738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 с РАС не воспринимает сарказм, намёки и двойные смыслы — даже самые тёплые слова могут звучать как «шум».</a:t>
            </a:r>
            <a:endParaRPr lang="en-US" sz="1700"/>
          </a:p>
        </p:txBody>
      </p:sp>
      <p:sp>
        <p:nvSpPr>
          <p:cNvPr id="8" name="Shape 5"/>
          <p:cNvSpPr/>
          <p:nvPr/>
        </p:nvSpPr>
        <p:spPr>
          <a:xfrm>
            <a:off x="768668" y="4103132"/>
            <a:ext cx="7606665" cy="1617702"/>
          </a:xfrm>
          <a:prstGeom prst="roundRect">
            <a:avLst>
              <a:gd name="adj" fmla="val 9044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738188" y="4103132"/>
            <a:ext cx="121920" cy="1617702"/>
          </a:xfrm>
          <a:prstGeom prst="roundRect">
            <a:avLst>
              <a:gd name="adj" fmla="val 27024"/>
            </a:avLst>
          </a:prstGeom>
          <a:solidFill>
            <a:srgbClr val="38512F"/>
          </a:solidFill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1110139" y="4353163"/>
            <a:ext cx="2811066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Сенсорная перегрузка</a:t>
            </a:r>
            <a:endParaRPr lang="en-US" sz="2000"/>
          </a:p>
        </p:txBody>
      </p:sp>
      <p:sp>
        <p:nvSpPr>
          <p:cNvPr id="11" name="Text 8"/>
          <p:cNvSpPr/>
          <p:nvPr/>
        </p:nvSpPr>
        <p:spPr>
          <a:xfrm>
            <a:off x="1110139" y="4796909"/>
            <a:ext cx="7015163" cy="6738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Шум, яркий свет, запахи — это физическая боль. «Плохое» поведение часто реакция на перегрузку, а не на характер.</a:t>
            </a:r>
            <a:endParaRPr lang="en-US" sz="1700"/>
          </a:p>
        </p:txBody>
      </p:sp>
      <p:sp>
        <p:nvSpPr>
          <p:cNvPr id="12" name="Shape 9"/>
          <p:cNvSpPr/>
          <p:nvPr/>
        </p:nvSpPr>
        <p:spPr>
          <a:xfrm>
            <a:off x="768668" y="5922288"/>
            <a:ext cx="7606665" cy="1617702"/>
          </a:xfrm>
          <a:prstGeom prst="roundRect">
            <a:avLst>
              <a:gd name="adj" fmla="val 9044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13" name="Shape 10"/>
          <p:cNvSpPr/>
          <p:nvPr/>
        </p:nvSpPr>
        <p:spPr>
          <a:xfrm>
            <a:off x="738188" y="5922288"/>
            <a:ext cx="121920" cy="1617702"/>
          </a:xfrm>
          <a:prstGeom prst="roundRect">
            <a:avLst>
              <a:gd name="adj" fmla="val 27024"/>
            </a:avLst>
          </a:prstGeom>
          <a:solidFill>
            <a:srgbClr val="38512F"/>
          </a:solidFill>
        </p:spPr>
        <p:txBody>
          <a:bodyPr/>
          <a:lstStyle/>
          <a:p/>
        </p:txBody>
      </p:sp>
      <p:sp>
        <p:nvSpPr>
          <p:cNvPr id="14" name="Text 11"/>
          <p:cNvSpPr/>
          <p:nvPr/>
        </p:nvSpPr>
        <p:spPr>
          <a:xfrm>
            <a:off x="1110139" y="6172319"/>
            <a:ext cx="3129082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Речь — не главный канал</a:t>
            </a:r>
            <a:endParaRPr lang="en-US" sz="2000"/>
          </a:p>
        </p:txBody>
      </p:sp>
      <p:sp>
        <p:nvSpPr>
          <p:cNvPr id="15" name="Text 12"/>
          <p:cNvSpPr/>
          <p:nvPr/>
        </p:nvSpPr>
        <p:spPr>
          <a:xfrm>
            <a:off x="1110139" y="6616065"/>
            <a:ext cx="7015163" cy="6738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Родитель говорит, а ребёнок слышит просто поток звуков. Нужен другой «ключ» — спокойный, чёткий и предсказуемый.</a:t>
            </a:r>
            <a:endParaRPr lang="en-US" sz="170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1565434" y="1229558"/>
            <a:ext cx="7647503" cy="5206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Золотое правило: говорим правильно</a:t>
            </a:r>
            <a:endParaRPr lang="en-US" sz="3250"/>
          </a:p>
        </p:txBody>
      </p:sp>
      <p:sp>
        <p:nvSpPr>
          <p:cNvPr id="3" name="Shape 1"/>
          <p:cNvSpPr/>
          <p:nvPr/>
        </p:nvSpPr>
        <p:spPr>
          <a:xfrm>
            <a:off x="1565434" y="2012156"/>
            <a:ext cx="1274207" cy="303371"/>
          </a:xfrm>
          <a:prstGeom prst="roundRect">
            <a:avLst>
              <a:gd name="adj" fmla="val 7004"/>
            </a:avLst>
          </a:prstGeom>
          <a:solidFill>
            <a:srgbClr val="E2ECDF"/>
          </a:solidFill>
        </p:spPr>
        <p:txBody>
          <a:bodyPr/>
          <a:lstStyle/>
          <a:p/>
        </p:txBody>
      </p:sp>
      <p:sp>
        <p:nvSpPr>
          <p:cNvPr id="4" name="Text 2"/>
          <p:cNvSpPr/>
          <p:nvPr/>
        </p:nvSpPr>
        <p:spPr>
          <a:xfrm>
            <a:off x="1671638" y="2065258"/>
            <a:ext cx="1061799" cy="1971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ИНСТРУМЕНТ №1</a:t>
            </a:r>
            <a:endParaRPr lang="en-US" sz="11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434" y="2687598"/>
            <a:ext cx="7323415" cy="408741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328428" y="2593777"/>
            <a:ext cx="3195042" cy="260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«Лишние слова = лишний шум»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9328428" y="3001447"/>
            <a:ext cx="398383" cy="398383"/>
          </a:xfrm>
          <a:prstGeom prst="roundRect">
            <a:avLst>
              <a:gd name="adj" fmla="val 6667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8" name="Text 5"/>
          <p:cNvSpPr/>
          <p:nvPr/>
        </p:nvSpPr>
        <p:spPr>
          <a:xfrm>
            <a:off x="9402663" y="3044428"/>
            <a:ext cx="249912" cy="3124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950"/>
          </a:p>
        </p:txBody>
      </p:sp>
      <p:sp>
        <p:nvSpPr>
          <p:cNvPr id="9" name="Text 6"/>
          <p:cNvSpPr/>
          <p:nvPr/>
        </p:nvSpPr>
        <p:spPr>
          <a:xfrm>
            <a:off x="9857780" y="3062288"/>
            <a:ext cx="2147649" cy="260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Коротко и конкретно</a:t>
            </a:r>
            <a:endParaRPr lang="en-US" sz="1600"/>
          </a:p>
        </p:txBody>
      </p:sp>
      <p:sp>
        <p:nvSpPr>
          <p:cNvPr id="10" name="Text 7"/>
          <p:cNvSpPr/>
          <p:nvPr/>
        </p:nvSpPr>
        <p:spPr>
          <a:xfrm>
            <a:off x="9857780" y="3453646"/>
            <a:ext cx="3214688" cy="73902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Вместо «Солнышко, будь добр, убери, пожалуйста, кубики» — скажите: </a:t>
            </a:r>
            <a:r>
              <a:rPr lang="en-US" sz="13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«Кубики в коробку».</a:t>
            </a:r>
            <a:endParaRPr lang="en-US" sz="1350"/>
          </a:p>
        </p:txBody>
      </p:sp>
      <p:sp>
        <p:nvSpPr>
          <p:cNvPr id="11" name="Shape 8"/>
          <p:cNvSpPr/>
          <p:nvPr/>
        </p:nvSpPr>
        <p:spPr>
          <a:xfrm>
            <a:off x="9328428" y="4454604"/>
            <a:ext cx="398383" cy="398383"/>
          </a:xfrm>
          <a:prstGeom prst="roundRect">
            <a:avLst>
              <a:gd name="adj" fmla="val 6667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12" name="Text 9"/>
          <p:cNvSpPr/>
          <p:nvPr/>
        </p:nvSpPr>
        <p:spPr>
          <a:xfrm>
            <a:off x="9402663" y="4497586"/>
            <a:ext cx="249912" cy="3124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950"/>
          </a:p>
        </p:txBody>
      </p:sp>
      <p:sp>
        <p:nvSpPr>
          <p:cNvPr id="13" name="Text 10"/>
          <p:cNvSpPr/>
          <p:nvPr/>
        </p:nvSpPr>
        <p:spPr>
          <a:xfrm>
            <a:off x="9857780" y="4515445"/>
            <a:ext cx="2083237" cy="260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Без частицы «НЕ»</a:t>
            </a:r>
            <a:endParaRPr lang="en-US" sz="1600"/>
          </a:p>
        </p:txBody>
      </p:sp>
      <p:sp>
        <p:nvSpPr>
          <p:cNvPr id="14" name="Text 11"/>
          <p:cNvSpPr/>
          <p:nvPr/>
        </p:nvSpPr>
        <p:spPr>
          <a:xfrm>
            <a:off x="9857780" y="4906804"/>
            <a:ext cx="3214688" cy="73902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Мозг ребёнка не слышит отрицание. Вместо «Не бегай» — </a:t>
            </a:r>
            <a:r>
              <a:rPr lang="en-US" sz="13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«Стоп. Идём шагом».</a:t>
            </a:r>
            <a:endParaRPr lang="en-US" sz="1350"/>
          </a:p>
        </p:txBody>
      </p:sp>
      <p:sp>
        <p:nvSpPr>
          <p:cNvPr id="15" name="Shape 12"/>
          <p:cNvSpPr/>
          <p:nvPr/>
        </p:nvSpPr>
        <p:spPr>
          <a:xfrm>
            <a:off x="9328428" y="5907762"/>
            <a:ext cx="398383" cy="398383"/>
          </a:xfrm>
          <a:prstGeom prst="roundRect">
            <a:avLst>
              <a:gd name="adj" fmla="val 6667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16" name="Text 13"/>
          <p:cNvSpPr/>
          <p:nvPr/>
        </p:nvSpPr>
        <p:spPr>
          <a:xfrm>
            <a:off x="9402663" y="5950744"/>
            <a:ext cx="249912" cy="3124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950"/>
          </a:p>
        </p:txBody>
      </p:sp>
      <p:sp>
        <p:nvSpPr>
          <p:cNvPr id="17" name="Text 14"/>
          <p:cNvSpPr/>
          <p:nvPr/>
        </p:nvSpPr>
        <p:spPr>
          <a:xfrm>
            <a:off x="9857780" y="5968603"/>
            <a:ext cx="2496264" cy="260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Предупреждаем заранее</a:t>
            </a:r>
            <a:endParaRPr lang="en-US" sz="1600"/>
          </a:p>
        </p:txBody>
      </p:sp>
      <p:sp>
        <p:nvSpPr>
          <p:cNvPr id="18" name="Text 15"/>
          <p:cNvSpPr/>
          <p:nvPr/>
        </p:nvSpPr>
        <p:spPr>
          <a:xfrm>
            <a:off x="9857780" y="6359962"/>
            <a:ext cx="3214688" cy="4926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«Через 5 минут выключаем мультик» — лучше показать </a:t>
            </a:r>
            <a:r>
              <a:rPr lang="en-US" sz="13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таймер.</a:t>
            </a:r>
            <a:endParaRPr lang="en-US" sz="1350"/>
          </a:p>
        </p:txBody>
      </p:sp>
      <p:sp>
        <p:nvSpPr>
          <p:cNvPr id="19" name="Прямоугольник 18"/>
          <p:cNvSpPr/>
          <p:nvPr/>
        </p:nvSpPr>
        <p:spPr>
          <a:xfrm>
            <a:off x="12896850" y="7572376"/>
            <a:ext cx="1733550" cy="6572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837724" y="1319213"/>
            <a:ext cx="5683568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Визуал вместо крика</a:t>
            </a:r>
            <a:endParaRPr lang="en-US" sz="4400"/>
          </a:p>
        </p:txBody>
      </p:sp>
      <p:sp>
        <p:nvSpPr>
          <p:cNvPr id="3" name="Shape 1"/>
          <p:cNvSpPr/>
          <p:nvPr/>
        </p:nvSpPr>
        <p:spPr>
          <a:xfrm>
            <a:off x="837724" y="2501979"/>
            <a:ext cx="1723192" cy="449818"/>
          </a:xfrm>
          <a:prstGeom prst="roundRect">
            <a:avLst>
              <a:gd name="adj" fmla="val 6386"/>
            </a:avLst>
          </a:prstGeom>
          <a:solidFill>
            <a:srgbClr val="E2ECDF"/>
          </a:solidFill>
        </p:spPr>
        <p:txBody>
          <a:bodyPr/>
          <a:lstStyle/>
          <a:p/>
        </p:txBody>
      </p:sp>
      <p:sp>
        <p:nvSpPr>
          <p:cNvPr id="4" name="Text 2"/>
          <p:cNvSpPr/>
          <p:nvPr/>
        </p:nvSpPr>
        <p:spPr>
          <a:xfrm>
            <a:off x="981313" y="2573774"/>
            <a:ext cx="1436013" cy="3062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ИНСТРУМЕНТ №2</a:t>
            </a:r>
            <a:endParaRPr lang="en-US" sz="1500"/>
          </a:p>
        </p:txBody>
      </p:sp>
      <p:sp>
        <p:nvSpPr>
          <p:cNvPr id="5" name="Text 3"/>
          <p:cNvSpPr/>
          <p:nvPr/>
        </p:nvSpPr>
        <p:spPr>
          <a:xfrm>
            <a:off x="837724" y="3220998"/>
            <a:ext cx="12954952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 с РАС думает картинками. Если он молчит или истерит — он не манипулирует, он </a:t>
            </a:r>
            <a:r>
              <a:rPr lang="en-US" sz="18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может сказать словами.</a:t>
            </a:r>
            <a:endParaRPr lang="en-US" sz="185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873222"/>
            <a:ext cx="2388870" cy="14763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7724" y="564880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Карточки PECS</a:t>
            </a:r>
            <a:endParaRPr lang="en-US" sz="2200"/>
          </a:p>
        </p:txBody>
      </p:sp>
      <p:sp>
        <p:nvSpPr>
          <p:cNvPr id="8" name="Text 5"/>
          <p:cNvSpPr/>
          <p:nvPr/>
        </p:nvSpPr>
        <p:spPr>
          <a:xfrm>
            <a:off x="837724" y="6144339"/>
            <a:ext cx="411884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Карточки с картинками помогают ребёнку выражать желания без слов.</a:t>
            </a:r>
            <a:endParaRPr lang="en-US" sz="185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776" y="3873222"/>
            <a:ext cx="2388870" cy="14763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55776" y="564880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«Сначала — потом»</a:t>
            </a:r>
            <a:endParaRPr lang="en-US" sz="2200"/>
          </a:p>
        </p:txBody>
      </p:sp>
      <p:sp>
        <p:nvSpPr>
          <p:cNvPr id="11" name="Text 7"/>
          <p:cNvSpPr/>
          <p:nvPr/>
        </p:nvSpPr>
        <p:spPr>
          <a:xfrm>
            <a:off x="5255776" y="6144339"/>
            <a:ext cx="411884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«Сначала горшок → потом мультик». Предсказуемость снижает тревогу.</a:t>
            </a:r>
            <a:endParaRPr lang="en-US" sz="185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828" y="3873222"/>
            <a:ext cx="2388870" cy="14763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73828" y="564880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Доска эмоций</a:t>
            </a:r>
            <a:endParaRPr lang="en-US" sz="2200"/>
          </a:p>
        </p:txBody>
      </p:sp>
      <p:sp>
        <p:nvSpPr>
          <p:cNvPr id="14" name="Text 9"/>
          <p:cNvSpPr/>
          <p:nvPr/>
        </p:nvSpPr>
        <p:spPr>
          <a:xfrm>
            <a:off x="9673828" y="6144339"/>
            <a:ext cx="411884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 показывает, как он себя чувствует — и вы понимаете без слов.</a:t>
            </a:r>
            <a:endParaRPr lang="en-US" sz="1850"/>
          </a:p>
        </p:txBody>
      </p:sp>
      <p:sp>
        <p:nvSpPr>
          <p:cNvPr id="15" name="Прямоугольник 14"/>
          <p:cNvSpPr/>
          <p:nvPr/>
        </p:nvSpPr>
        <p:spPr>
          <a:xfrm>
            <a:off x="12782550" y="7524750"/>
            <a:ext cx="1847850" cy="704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8271" y="802362"/>
            <a:ext cx="7780258" cy="11458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реагировать на истерику (мелтдаун)?</a:t>
            </a:r>
            <a:endParaRPr lang="en-US" sz="3600"/>
          </a:p>
        </p:txBody>
      </p:sp>
      <p:sp>
        <p:nvSpPr>
          <p:cNvPr id="4" name="Shape 1"/>
          <p:cNvSpPr/>
          <p:nvPr/>
        </p:nvSpPr>
        <p:spPr>
          <a:xfrm>
            <a:off x="6168271" y="2185988"/>
            <a:ext cx="1369219" cy="358021"/>
          </a:xfrm>
          <a:prstGeom prst="roundRect">
            <a:avLst>
              <a:gd name="adj" fmla="val 6530"/>
            </a:avLst>
          </a:prstGeom>
          <a:noFill/>
          <a:ln w="7620">
            <a:solidFill>
              <a:srgbClr val="38512F"/>
            </a:solidFill>
            <a:prstDash val="solid"/>
          </a:ln>
        </p:spPr>
        <p:txBody>
          <a:bodyPr/>
          <a:lstStyle/>
          <a:p/>
        </p:txBody>
      </p:sp>
      <p:sp>
        <p:nvSpPr>
          <p:cNvPr id="5" name="Text 2"/>
          <p:cNvSpPr/>
          <p:nvPr/>
        </p:nvSpPr>
        <p:spPr>
          <a:xfrm>
            <a:off x="6292691" y="2251948"/>
            <a:ext cx="1120378" cy="226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АЛГОРИТМ «3 П»</a:t>
            </a:r>
            <a:endParaRPr lang="en-US" sz="120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271" y="2722364"/>
            <a:ext cx="974050" cy="11688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0793" y="2917150"/>
            <a:ext cx="2291953" cy="2864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Прекратить слова</a:t>
            </a:r>
            <a:endParaRPr lang="en-US" sz="1800"/>
          </a:p>
        </p:txBody>
      </p:sp>
      <p:sp>
        <p:nvSpPr>
          <p:cNvPr id="8" name="Text 4"/>
          <p:cNvSpPr/>
          <p:nvPr/>
        </p:nvSpPr>
        <p:spPr>
          <a:xfrm>
            <a:off x="7300793" y="3298746"/>
            <a:ext cx="6647736" cy="2825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Замолчите сами. Тишина — ваш главный инструмент.</a:t>
            </a:r>
            <a:endParaRPr lang="en-US" sz="150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71" y="3891201"/>
            <a:ext cx="974050" cy="11688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300793" y="4085987"/>
            <a:ext cx="2291953" cy="2864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Понять причину</a:t>
            </a:r>
            <a:endParaRPr lang="en-US" sz="1800"/>
          </a:p>
        </p:txBody>
      </p:sp>
      <p:sp>
        <p:nvSpPr>
          <p:cNvPr id="11" name="Text 6"/>
          <p:cNvSpPr/>
          <p:nvPr/>
        </p:nvSpPr>
        <p:spPr>
          <a:xfrm>
            <a:off x="7300793" y="4467582"/>
            <a:ext cx="6647736" cy="2825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Устал? Шумно? Просьба невыполнима? Ищите триггер.</a:t>
            </a:r>
            <a:endParaRPr lang="en-US" sz="150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8271" y="5060037"/>
            <a:ext cx="974050" cy="116883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300793" y="5254823"/>
            <a:ext cx="2431494" cy="2864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Поддержать тишиной</a:t>
            </a:r>
            <a:endParaRPr lang="en-US" sz="1800"/>
          </a:p>
        </p:txBody>
      </p:sp>
      <p:sp>
        <p:nvSpPr>
          <p:cNvPr id="14" name="Text 8"/>
          <p:cNvSpPr/>
          <p:nvPr/>
        </p:nvSpPr>
        <p:spPr>
          <a:xfrm>
            <a:off x="7300793" y="5636419"/>
            <a:ext cx="6647736" cy="2825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Спросите, можно ли обнять. Сядьте на его уровень. Ждите.</a:t>
            </a:r>
            <a:endParaRPr lang="en-US" sz="1500"/>
          </a:p>
        </p:txBody>
      </p:sp>
      <p:sp>
        <p:nvSpPr>
          <p:cNvPr id="15" name="Shape 9"/>
          <p:cNvSpPr/>
          <p:nvPr/>
        </p:nvSpPr>
        <p:spPr>
          <a:xfrm>
            <a:off x="6168271" y="6407229"/>
            <a:ext cx="7780258" cy="1019889"/>
          </a:xfrm>
          <a:prstGeom prst="roundRect">
            <a:avLst>
              <a:gd name="adj" fmla="val 2865"/>
            </a:avLst>
          </a:prstGeom>
          <a:solidFill>
            <a:srgbClr val="D4E3CF"/>
          </a:solidFill>
        </p:spPr>
        <p:txBody>
          <a:bodyPr/>
          <a:lstStyle/>
          <a:p/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3057" y="6678335"/>
            <a:ext cx="243483" cy="19478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801326" y="6614398"/>
            <a:ext cx="6952417" cy="57269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 Нельзя: «Перестань сейчас же!» — это подливает масла в огонь. ✅ Надо: убрать раздражитель и молча быть рядом.</a:t>
            </a:r>
            <a:endParaRPr lang="en-US" sz="1500"/>
          </a:p>
        </p:txBody>
      </p:sp>
      <p:sp>
        <p:nvSpPr>
          <p:cNvPr id="18" name="Прямоугольник 17"/>
          <p:cNvSpPr/>
          <p:nvPr/>
        </p:nvSpPr>
        <p:spPr>
          <a:xfrm>
            <a:off x="12887326" y="7610475"/>
            <a:ext cx="1657350" cy="619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2496264" y="1146096"/>
            <a:ext cx="4006929" cy="436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Задание для родителей</a:t>
            </a:r>
            <a:endParaRPr lang="en-US" sz="2700"/>
          </a:p>
        </p:txBody>
      </p:sp>
      <p:sp>
        <p:nvSpPr>
          <p:cNvPr id="3" name="Shape 1"/>
          <p:cNvSpPr/>
          <p:nvPr/>
        </p:nvSpPr>
        <p:spPr>
          <a:xfrm>
            <a:off x="2496264" y="1766530"/>
            <a:ext cx="724138" cy="242649"/>
          </a:xfrm>
          <a:prstGeom prst="roundRect">
            <a:avLst>
              <a:gd name="adj" fmla="val 7340"/>
            </a:avLst>
          </a:prstGeom>
          <a:solidFill>
            <a:srgbClr val="E2ECDF"/>
          </a:solidFill>
        </p:spPr>
        <p:txBody>
          <a:bodyPr/>
          <a:lstStyle/>
          <a:p/>
        </p:txBody>
      </p:sp>
      <p:sp>
        <p:nvSpPr>
          <p:cNvPr id="4" name="Text 2"/>
          <p:cNvSpPr/>
          <p:nvPr/>
        </p:nvSpPr>
        <p:spPr>
          <a:xfrm>
            <a:off x="2585204" y="1810941"/>
            <a:ext cx="546259" cy="1538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ПРАКТИКА</a:t>
            </a:r>
            <a:endParaRPr lang="en-US" sz="900"/>
          </a:p>
        </p:txBody>
      </p:sp>
      <p:sp>
        <p:nvSpPr>
          <p:cNvPr id="5" name="Text 3"/>
          <p:cNvSpPr/>
          <p:nvPr/>
        </p:nvSpPr>
        <p:spPr>
          <a:xfrm>
            <a:off x="2496264" y="2204561"/>
            <a:ext cx="2279333" cy="218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«Переводим на понятный»</a:t>
            </a:r>
            <a:endParaRPr lang="en-US" sz="1350"/>
          </a:p>
        </p:txBody>
      </p:sp>
      <p:sp>
        <p:nvSpPr>
          <p:cNvPr id="6" name="Text 4"/>
          <p:cNvSpPr/>
          <p:nvPr/>
        </p:nvSpPr>
        <p:spPr>
          <a:xfrm>
            <a:off x="2496264" y="2514600"/>
            <a:ext cx="3137892" cy="3843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Попробуйте переформулировать привычные фразы — коротко, конкретно, без «не».</a:t>
            </a:r>
            <a:endParaRPr lang="en-US" sz="1150"/>
          </a:p>
        </p:txBody>
      </p:sp>
      <p:sp>
        <p:nvSpPr>
          <p:cNvPr id="7" name="Shape 5"/>
          <p:cNvSpPr/>
          <p:nvPr/>
        </p:nvSpPr>
        <p:spPr>
          <a:xfrm>
            <a:off x="2496264" y="3002399"/>
            <a:ext cx="3137892" cy="1021556"/>
          </a:xfrm>
          <a:prstGeom prst="roundRect">
            <a:avLst>
              <a:gd name="adj" fmla="val 2179"/>
            </a:avLst>
          </a:prstGeom>
          <a:solidFill>
            <a:srgbClr val="FEF5E7"/>
          </a:solidFill>
          <a:ln w="1524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Text 6"/>
          <p:cNvSpPr/>
          <p:nvPr/>
        </p:nvSpPr>
        <p:spPr>
          <a:xfrm>
            <a:off x="2659856" y="3165991"/>
            <a:ext cx="1745933" cy="218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Было</a:t>
            </a:r>
            <a:endParaRPr lang="en-US" sz="1350"/>
          </a:p>
        </p:txBody>
      </p:sp>
      <p:sp>
        <p:nvSpPr>
          <p:cNvPr id="9" name="Text 7"/>
          <p:cNvSpPr/>
          <p:nvPr/>
        </p:nvSpPr>
        <p:spPr>
          <a:xfrm>
            <a:off x="2659856" y="3476030"/>
            <a:ext cx="2810708" cy="3843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«Сколько раз тебе повторять, надевай шапку!»</a:t>
            </a:r>
            <a:endParaRPr lang="en-US" sz="1150"/>
          </a:p>
        </p:txBody>
      </p:sp>
      <p:sp>
        <p:nvSpPr>
          <p:cNvPr id="10" name="Shape 8"/>
          <p:cNvSpPr/>
          <p:nvPr/>
        </p:nvSpPr>
        <p:spPr>
          <a:xfrm>
            <a:off x="2496264" y="4115872"/>
            <a:ext cx="3137892" cy="829389"/>
          </a:xfrm>
          <a:prstGeom prst="roundRect">
            <a:avLst>
              <a:gd name="adj" fmla="val 2684"/>
            </a:avLst>
          </a:prstGeom>
          <a:solidFill>
            <a:srgbClr val="FEF5E7"/>
          </a:solidFill>
          <a:ln w="1524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11" name="Text 9"/>
          <p:cNvSpPr/>
          <p:nvPr/>
        </p:nvSpPr>
        <p:spPr>
          <a:xfrm>
            <a:off x="2659856" y="4279463"/>
            <a:ext cx="1745933" cy="218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Стало</a:t>
            </a:r>
            <a:endParaRPr lang="en-US" sz="1350"/>
          </a:p>
        </p:txBody>
      </p:sp>
      <p:sp>
        <p:nvSpPr>
          <p:cNvPr id="12" name="Text 10"/>
          <p:cNvSpPr/>
          <p:nvPr/>
        </p:nvSpPr>
        <p:spPr>
          <a:xfrm>
            <a:off x="2659856" y="4589502"/>
            <a:ext cx="2810708" cy="1921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«Шапка на голову»</a:t>
            </a:r>
            <a:endParaRPr lang="en-US" sz="1150"/>
          </a:p>
        </p:txBody>
      </p:sp>
      <p:sp>
        <p:nvSpPr>
          <p:cNvPr id="13" name="Shape 11"/>
          <p:cNvSpPr/>
          <p:nvPr/>
        </p:nvSpPr>
        <p:spPr>
          <a:xfrm>
            <a:off x="2496264" y="5037177"/>
            <a:ext cx="3137892" cy="829389"/>
          </a:xfrm>
          <a:prstGeom prst="roundRect">
            <a:avLst>
              <a:gd name="adj" fmla="val 2684"/>
            </a:avLst>
          </a:prstGeom>
          <a:solidFill>
            <a:srgbClr val="FEF5E7"/>
          </a:solidFill>
          <a:ln w="1524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14" name="Text 12"/>
          <p:cNvSpPr/>
          <p:nvPr/>
        </p:nvSpPr>
        <p:spPr>
          <a:xfrm>
            <a:off x="2659856" y="5200769"/>
            <a:ext cx="1745933" cy="218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Было</a:t>
            </a:r>
            <a:endParaRPr lang="en-US" sz="1350"/>
          </a:p>
        </p:txBody>
      </p:sp>
      <p:sp>
        <p:nvSpPr>
          <p:cNvPr id="15" name="Text 13"/>
          <p:cNvSpPr/>
          <p:nvPr/>
        </p:nvSpPr>
        <p:spPr>
          <a:xfrm>
            <a:off x="2659856" y="5510808"/>
            <a:ext cx="2810708" cy="1921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«Ты почему разбросал всю еду?»</a:t>
            </a:r>
            <a:endParaRPr lang="en-US" sz="1150"/>
          </a:p>
        </p:txBody>
      </p:sp>
      <p:sp>
        <p:nvSpPr>
          <p:cNvPr id="16" name="Shape 14"/>
          <p:cNvSpPr/>
          <p:nvPr/>
        </p:nvSpPr>
        <p:spPr>
          <a:xfrm>
            <a:off x="2496264" y="5958483"/>
            <a:ext cx="3137892" cy="1021556"/>
          </a:xfrm>
          <a:prstGeom prst="roundRect">
            <a:avLst>
              <a:gd name="adj" fmla="val 2179"/>
            </a:avLst>
          </a:prstGeom>
          <a:solidFill>
            <a:srgbClr val="FEF5E7"/>
          </a:solidFill>
          <a:ln w="15240">
            <a:solidFill>
              <a:srgbClr val="D9CDBA"/>
            </a:solidFill>
            <a:prstDash val="solid"/>
          </a:ln>
        </p:spPr>
        <p:txBody>
          <a:bodyPr/>
          <a:lstStyle/>
          <a:p/>
        </p:txBody>
      </p:sp>
      <p:sp>
        <p:nvSpPr>
          <p:cNvPr id="17" name="Text 15"/>
          <p:cNvSpPr/>
          <p:nvPr/>
        </p:nvSpPr>
        <p:spPr>
          <a:xfrm>
            <a:off x="2659856" y="6122075"/>
            <a:ext cx="1745933" cy="2181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Стало</a:t>
            </a:r>
            <a:endParaRPr lang="en-US" sz="1350"/>
          </a:p>
        </p:txBody>
      </p:sp>
      <p:sp>
        <p:nvSpPr>
          <p:cNvPr id="18" name="Text 16"/>
          <p:cNvSpPr/>
          <p:nvPr/>
        </p:nvSpPr>
        <p:spPr>
          <a:xfrm>
            <a:off x="2659856" y="6432113"/>
            <a:ext cx="2810708" cy="3843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«Вилка в тарелку»</a:t>
            </a:r>
            <a:r>
              <a:rPr lang="en-US" sz="11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или просто убрать тарелку без слов</a:t>
            </a:r>
            <a:endParaRPr lang="en-US" sz="115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612" y="1810941"/>
            <a:ext cx="7512487" cy="545451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2877800" y="7672982"/>
            <a:ext cx="1752599" cy="5566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1146" y="667345"/>
            <a:ext cx="7494508" cy="138612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Главное, что нужно запомнить</a:t>
            </a:r>
            <a:endParaRPr lang="en-US" sz="4350"/>
          </a:p>
        </p:txBody>
      </p:sp>
      <p:sp>
        <p:nvSpPr>
          <p:cNvPr id="4" name="Shape 1"/>
          <p:cNvSpPr/>
          <p:nvPr/>
        </p:nvSpPr>
        <p:spPr>
          <a:xfrm>
            <a:off x="6311146" y="2401491"/>
            <a:ext cx="3631287" cy="2059186"/>
          </a:xfrm>
          <a:prstGeom prst="roundRect">
            <a:avLst>
              <a:gd name="adj" fmla="val 1717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5" name="Text 2"/>
          <p:cNvSpPr/>
          <p:nvPr/>
        </p:nvSpPr>
        <p:spPr>
          <a:xfrm>
            <a:off x="6546771" y="2637115"/>
            <a:ext cx="3160038" cy="7008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🌿</a:t>
            </a:r>
            <a:r>
              <a:rPr lang="en-US" sz="21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Спокойный родитель</a:t>
            </a:r>
            <a:endParaRPr lang="en-US" sz="2150"/>
          </a:p>
        </p:txBody>
      </p:sp>
      <p:sp>
        <p:nvSpPr>
          <p:cNvPr id="6" name="Text 3"/>
          <p:cNvSpPr/>
          <p:nvPr/>
        </p:nvSpPr>
        <p:spPr>
          <a:xfrm>
            <a:off x="6546771" y="3477101"/>
            <a:ext cx="3160038" cy="747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= спокойный ребёнок. Ваше состояние — его ориентир.</a:t>
            </a:r>
            <a:endParaRPr lang="en-US" sz="1850"/>
          </a:p>
        </p:txBody>
      </p:sp>
      <p:sp>
        <p:nvSpPr>
          <p:cNvPr id="7" name="Shape 4"/>
          <p:cNvSpPr/>
          <p:nvPr/>
        </p:nvSpPr>
        <p:spPr>
          <a:xfrm>
            <a:off x="10174367" y="2401491"/>
            <a:ext cx="3631287" cy="2059186"/>
          </a:xfrm>
          <a:prstGeom prst="roundRect">
            <a:avLst>
              <a:gd name="adj" fmla="val 1717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8" name="Text 5"/>
          <p:cNvSpPr/>
          <p:nvPr/>
        </p:nvSpPr>
        <p:spPr>
          <a:xfrm>
            <a:off x="10409992" y="2637115"/>
            <a:ext cx="3160038" cy="7008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💬</a:t>
            </a:r>
            <a:r>
              <a:rPr lang="en-US" sz="21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Поведение — это коммуникация</a:t>
            </a:r>
            <a:endParaRPr lang="en-US" sz="2150"/>
          </a:p>
        </p:txBody>
      </p:sp>
      <p:sp>
        <p:nvSpPr>
          <p:cNvPr id="9" name="Text 6"/>
          <p:cNvSpPr/>
          <p:nvPr/>
        </p:nvSpPr>
        <p:spPr>
          <a:xfrm>
            <a:off x="10409992" y="3477101"/>
            <a:ext cx="3160038" cy="747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Ищите причину, а не наказывайте за следствие.</a:t>
            </a:r>
            <a:endParaRPr lang="en-US" sz="1850"/>
          </a:p>
        </p:txBody>
      </p:sp>
      <p:sp>
        <p:nvSpPr>
          <p:cNvPr id="10" name="Shape 7"/>
          <p:cNvSpPr/>
          <p:nvPr/>
        </p:nvSpPr>
        <p:spPr>
          <a:xfrm>
            <a:off x="6311146" y="4692610"/>
            <a:ext cx="7494508" cy="1338620"/>
          </a:xfrm>
          <a:prstGeom prst="roundRect">
            <a:avLst>
              <a:gd name="adj" fmla="val 2641"/>
            </a:avLst>
          </a:prstGeom>
          <a:solidFill>
            <a:srgbClr val="F3E7D4"/>
          </a:solidFill>
        </p:spPr>
        <p:txBody>
          <a:bodyPr/>
          <a:lstStyle/>
          <a:p/>
        </p:txBody>
      </p:sp>
      <p:sp>
        <p:nvSpPr>
          <p:cNvPr id="11" name="Text 8"/>
          <p:cNvSpPr/>
          <p:nvPr/>
        </p:nvSpPr>
        <p:spPr>
          <a:xfrm>
            <a:off x="6546771" y="4928235"/>
            <a:ext cx="3001447" cy="3542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⭐</a:t>
            </a:r>
            <a:r>
              <a:rPr lang="en-US" sz="215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Хвалите конкретно</a:t>
            </a:r>
            <a:endParaRPr lang="en-US" sz="2150"/>
          </a:p>
        </p:txBody>
      </p:sp>
      <p:sp>
        <p:nvSpPr>
          <p:cNvPr id="12" name="Text 9"/>
          <p:cNvSpPr/>
          <p:nvPr/>
        </p:nvSpPr>
        <p:spPr>
          <a:xfrm>
            <a:off x="6546771" y="5421630"/>
            <a:ext cx="7023259" cy="3739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«Ты сам надел ботинки — это круто!»</a:t>
            </a:r>
            <a:endParaRPr lang="en-US" sz="1850"/>
          </a:p>
        </p:txBody>
      </p:sp>
      <p:sp>
        <p:nvSpPr>
          <p:cNvPr id="13" name="Text 10"/>
          <p:cNvSpPr/>
          <p:nvPr/>
        </p:nvSpPr>
        <p:spPr>
          <a:xfrm>
            <a:off x="6664643" y="6553200"/>
            <a:ext cx="7141012" cy="747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b="1">
                <a:solidFill>
                  <a:srgbClr val="3333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«Любить ребёнка — значит видеть мир его глазами, даже если этот мир немножко другой»</a:t>
            </a:r>
            <a:endParaRPr lang="en-US" sz="1850" b="1">
              <a:solidFill>
                <a:srgbClr val="333300"/>
              </a:solidFill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311146" y="6292215"/>
            <a:ext cx="30480" cy="1269921"/>
          </a:xfrm>
          <a:prstGeom prst="rect">
            <a:avLst/>
          </a:prstGeom>
          <a:solidFill>
            <a:srgbClr val="38512F"/>
          </a:solidFill>
        </p:spPr>
        <p:txBody>
          <a:bodyPr/>
          <a:lstStyle/>
          <a:p/>
        </p:txBody>
      </p:sp>
      <p:sp>
        <p:nvSpPr>
          <p:cNvPr id="15" name="Прямоугольник 14"/>
          <p:cNvSpPr/>
          <p:nvPr/>
        </p:nvSpPr>
        <p:spPr>
          <a:xfrm>
            <a:off x="12830176" y="7562136"/>
            <a:ext cx="1695450" cy="600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0"/>
          <p:cNvSpPr/>
          <p:nvPr/>
        </p:nvSpPr>
        <p:spPr>
          <a:xfrm>
            <a:off x="6324124" y="1888688"/>
            <a:ext cx="7468553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общаться с особенным ребёнком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6324124" y="3655695"/>
            <a:ext cx="7468553" cy="1943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650"/>
              </a:lnSpc>
              <a:buNone/>
            </a:pPr>
            <a:r>
              <a:rPr lang="ru-RU" sz="61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</a:t>
            </a:r>
            <a:r>
              <a:rPr lang="en-US" sz="6100" err="1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Видеть личность, слышать сердце</a:t>
            </a:r>
            <a:r>
              <a:rPr lang="ru-RU" sz="610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»</a:t>
            </a:r>
            <a:endParaRPr lang="en-US" sz="6100"/>
          </a:p>
        </p:txBody>
      </p:sp>
      <p:sp>
        <p:nvSpPr>
          <p:cNvPr id="5" name="Text 2"/>
          <p:cNvSpPr/>
          <p:nvPr/>
        </p:nvSpPr>
        <p:spPr>
          <a:xfrm>
            <a:off x="6324124" y="5957768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ru-RU" sz="1850"/>
              <a:t> </a:t>
            </a:r>
            <a:r>
              <a:rPr lang="ru-RU" sz="1850" b="1">
                <a:latin typeface="Source Sans 3" charset="0"/>
              </a:rPr>
              <a:t>Мастерская для родителей : Пойми меня. Прими меня. Поддержи меня.</a:t>
            </a:r>
          </a:p>
          <a:p>
            <a:pPr>
              <a:lnSpc>
                <a:spcPts val="3000"/>
              </a:lnSpc>
            </a:pPr>
            <a:endParaRPr lang="ru-RU" sz="1850"/>
          </a:p>
          <a:p>
            <a:pPr marL="0" indent="0" algn="l">
              <a:lnSpc>
                <a:spcPts val="3000"/>
              </a:lnSpc>
              <a:buNone/>
            </a:pPr>
            <a:endParaRPr lang="ru-RU" sz="1850"/>
          </a:p>
          <a:p>
            <a:pPr marL="0" indent="0" algn="l">
              <a:lnSpc>
                <a:spcPts val="3000"/>
              </a:lnSpc>
              <a:buNone/>
            </a:pPr>
            <a:r>
              <a:rPr lang="ru-RU" sz="1850" b="1">
                <a:solidFill>
                  <a:srgbClr val="3A3630"/>
                </a:solidFill>
                <a:latin typeface="Source Sans 3" pitchFamily="34" charset="0"/>
              </a:rPr>
              <a:t>                                                                               </a:t>
            </a:r>
            <a:r>
              <a:rPr lang="ru-RU" sz="1850" b="1">
                <a:solidFill>
                  <a:schemeClr val="accent6">
                    <a:lumMod val="50000"/>
                  </a:schemeClr>
                </a:solidFill>
                <a:latin typeface="Source Sans 3" pitchFamily="34" charset="0"/>
              </a:rPr>
              <a:t>Педагог –психолог : Тимошенко М.К.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6200" y="-28575"/>
            <a:ext cx="548640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58750" y="7648575"/>
            <a:ext cx="1771650" cy="552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53668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71</Paragraphs>
  <Slides>9</Slides>
  <Notes>8</Notes>
  <TotalTime>123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baseType="lpstr" size="16">
      <vt:lpstr>Arial</vt:lpstr>
      <vt:lpstr>Calibri Light</vt:lpstr>
      <vt:lpstr>Calibri</vt:lpstr>
      <vt:lpstr>Lora</vt:lpstr>
      <vt:lpstr>Source Sans 3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cp:lastModifiedBy>Светлана Николаевна</cp:lastModifiedBy>
  <cp:revision>10</cp:revision>
  <dcterms:created xsi:type="dcterms:W3CDTF">2026-04-02T09:26:59Z</dcterms:created>
  <dcterms:modified xsi:type="dcterms:W3CDTF">2026-04-03T15:12:05Z</dcterms:modified>
</cp:coreProperties>
</file>