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xlsx" ContentType="application/vnd.openxmlformats-officedocument.spreadsheetml.sheet"/>
  <Default Extension="png" ContentType="image/png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.xml" ContentType="application/vnd.openxmlformats-officedocument.drawingml.chart+xml"/>
  <Override PartName="/ppt/charts/colors1.xml" ContentType="application/vnd.ms-office.chartcolorstyle+xml"/>
  <Override PartName="/ppt/charts/style1.xml" ContentType="application/vnd.ms-office.chartstyle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data1.xml" ContentType="application/vnd.openxmlformats-officedocument.drawingml.diagramData+xml"/>
  <Override PartName="/ppt/diagrams/data2.xml" ContentType="application/vnd.openxmlformats-officedocument.drawingml.diagramData+xml"/>
  <Override PartName="/ppt/diagrams/drawing1.xml" ContentType="application/vnd.ms-office.drawingml.diagramDrawing+xml"/>
  <Override PartName="/ppt/diagrams/drawing2.xml" ContentType="application/vnd.ms-office.drawingml.diagramDrawing+xml"/>
  <Override PartName="/ppt/diagrams/layout1.xml" ContentType="application/vnd.openxmlformats-officedocument.drawingml.diagramLayout+xml"/>
  <Override PartName="/ppt/diagrams/layout2.xml" ContentType="application/vnd.openxmlformats-officedocument.drawingml.diagramLayout+xml"/>
  <Override PartName="/ppt/diagrams/quickStyle1.xml" ContentType="application/vnd.openxmlformats-officedocument.drawingml.diagramStyle+xml"/>
  <Override PartName="/ppt/diagrams/quickStyle2.xml" ContentType="application/vnd.openxmlformats-officedocument.drawingml.diagramStyl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/Relationships>
</file>

<file path=ppt/presentation.xml><?xml version="1.0" encoding="utf-8"?>
<!--Generated by Aspose.Slides for .NET 19.12-->
<p:presentation xmlns:r="http://schemas.openxmlformats.org/officeDocument/2006/relationships" xmlns:a="http://schemas.openxmlformats.org/drawingml/2006/main" xmlns:p="http://schemas.openxmlformats.org/presentationml/2006/main" saveSubsetFonts="1">
  <p:sldMasterIdLst>
    <p:sldMasterId id="2147483648" r:id="rId1"/>
  </p:sldMasterIdLst>
  <p:notesMasterIdLst>
    <p:notesMasterId r:id="rId2"/>
  </p:notesMasterIdLst>
  <p:sldIdLst>
    <p:sldId id="285" r:id="rId3"/>
    <p:sldId id="286" r:id="rId4"/>
    <p:sldId id="261" r:id="rId5"/>
    <p:sldId id="273" r:id="rId6"/>
    <p:sldId id="256" r:id="rId7"/>
    <p:sldId id="257" r:id="rId8"/>
    <p:sldId id="260" r:id="rId9"/>
    <p:sldId id="271" r:id="rId10"/>
    <p:sldId id="258" r:id="rId11"/>
    <p:sldId id="300" r:id="rId12"/>
    <p:sldId id="301" r:id="rId13"/>
    <p:sldId id="290" r:id="rId14"/>
    <p:sldId id="264" r:id="rId15"/>
    <p:sldId id="265" r:id="rId16"/>
    <p:sldId id="288" r:id="rId17"/>
    <p:sldId id="289" r:id="rId18"/>
    <p:sldId id="291" r:id="rId19"/>
    <p:sldId id="259" r:id="rId20"/>
    <p:sldId id="304" r:id="rId21"/>
    <p:sldId id="293" r:id="rId22"/>
    <p:sldId id="305" r:id="rId23"/>
    <p:sldId id="306" r:id="rId24"/>
    <p:sldId id="296" r:id="rId25"/>
  </p:sldIdLst>
  <p:sldSz cx="12192000" cy="6858000"/>
  <p:notesSz cx="6797675" cy="9931400"/>
  <p:custDataLst>
    <p:tags r:id="rId26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CC"/>
    <a:srgbClr val="33CCCC"/>
    <a:srgbClr val="CCFFFF"/>
    <a:srgbClr val="190CC4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8.xml" /><Relationship Id="rId11" Type="http://schemas.openxmlformats.org/officeDocument/2006/relationships/slide" Target="slides/slide9.xml" /><Relationship Id="rId12" Type="http://schemas.openxmlformats.org/officeDocument/2006/relationships/slide" Target="slides/slide10.xml" /><Relationship Id="rId13" Type="http://schemas.openxmlformats.org/officeDocument/2006/relationships/slide" Target="slides/slide11.xml" /><Relationship Id="rId14" Type="http://schemas.openxmlformats.org/officeDocument/2006/relationships/slide" Target="slides/slide12.xml" /><Relationship Id="rId15" Type="http://schemas.openxmlformats.org/officeDocument/2006/relationships/slide" Target="slides/slide13.xml" /><Relationship Id="rId16" Type="http://schemas.openxmlformats.org/officeDocument/2006/relationships/slide" Target="slides/slide14.xml" /><Relationship Id="rId17" Type="http://schemas.openxmlformats.org/officeDocument/2006/relationships/slide" Target="slides/slide15.xml" /><Relationship Id="rId18" Type="http://schemas.openxmlformats.org/officeDocument/2006/relationships/slide" Target="slides/slide16.xml" /><Relationship Id="rId19" Type="http://schemas.openxmlformats.org/officeDocument/2006/relationships/slide" Target="slides/slide17.xml" /><Relationship Id="rId2" Type="http://schemas.openxmlformats.org/officeDocument/2006/relationships/notesMaster" Target="notesMasters/notesMaster1.xml" /><Relationship Id="rId20" Type="http://schemas.openxmlformats.org/officeDocument/2006/relationships/slide" Target="slides/slide18.xml" /><Relationship Id="rId21" Type="http://schemas.openxmlformats.org/officeDocument/2006/relationships/slide" Target="slides/slide19.xml" /><Relationship Id="rId22" Type="http://schemas.openxmlformats.org/officeDocument/2006/relationships/slide" Target="slides/slide20.xml" /><Relationship Id="rId23" Type="http://schemas.openxmlformats.org/officeDocument/2006/relationships/slide" Target="slides/slide21.xml" /><Relationship Id="rId24" Type="http://schemas.openxmlformats.org/officeDocument/2006/relationships/slide" Target="slides/slide22.xml" /><Relationship Id="rId25" Type="http://schemas.openxmlformats.org/officeDocument/2006/relationships/slide" Target="slides/slide23.xml" /><Relationship Id="rId26" Type="http://schemas.openxmlformats.org/officeDocument/2006/relationships/tags" Target="tags/tag1.xml" /><Relationship Id="rId27" Type="http://schemas.openxmlformats.org/officeDocument/2006/relationships/presProps" Target="presProps.xml" /><Relationship Id="rId28" Type="http://schemas.openxmlformats.org/officeDocument/2006/relationships/viewProps" Target="viewProps.xml" /><Relationship Id="rId29" Type="http://schemas.openxmlformats.org/officeDocument/2006/relationships/theme" Target="theme/theme1.xml" /><Relationship Id="rId3" Type="http://schemas.openxmlformats.org/officeDocument/2006/relationships/slide" Target="slides/slide1.xml" /><Relationship Id="rId30" Type="http://schemas.openxmlformats.org/officeDocument/2006/relationships/tableStyles" Target="tableStyles.xml" /><Relationship Id="rId4" Type="http://schemas.openxmlformats.org/officeDocument/2006/relationships/slide" Target="slides/slide2.xml" /><Relationship Id="rId5" Type="http://schemas.openxmlformats.org/officeDocument/2006/relationships/slide" Target="slides/slide3.xml" /><Relationship Id="rId6" Type="http://schemas.openxmlformats.org/officeDocument/2006/relationships/slide" Target="slides/slide4.xml" /><Relationship Id="rId7" Type="http://schemas.openxmlformats.org/officeDocument/2006/relationships/slide" Target="slides/slide5.xml" /><Relationship Id="rId8" Type="http://schemas.openxmlformats.org/officeDocument/2006/relationships/slide" Target="slides/slide6.xml" /><Relationship Id="rId9" Type="http://schemas.openxmlformats.org/officeDocument/2006/relationships/slide" Target="slides/slide7.xml" /></Relationships>
</file>

<file path=ppt/charts/_rels/chart1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 /><Relationship Id="rId2" Type="http://schemas.microsoft.com/office/2011/relationships/chartColorStyle" Target="colors1.xml" /><Relationship Id="rId3" Type="http://schemas.microsoft.com/office/2011/relationships/chartStyle" Target="style1.xml" /></Relationships>
</file>

<file path=ppt/charts/chart1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да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Лист1!$A$2:$A$6</c:f>
              <c:strCache>
                <c:ptCount val="5"/>
                <c:pt idx="0">
                  <c:v>Хотели бы вы, чтоб ваш ребенок в будущем выбрал техническую профессию?</c:v>
                </c:pt>
                <c:pt idx="1">
                  <c:v>Считаете ли вы, что развитие интереса к конструированию способствует повышению интереса к направлениям технического творчества и инженерным профессиям?</c:v>
                </c:pt>
                <c:pt idx="2">
                  <c:v>Считаете ли вы, что такие навыки, как готовность понимать инструкции, умение читать простейшие схемы необходимы дошкольнику?</c:v>
                </c:pt>
                <c:pt idx="3">
                  <c:v>Замечаете ли вы у вашего ребенка инженерные навыки?</c:v>
                </c:pt>
                <c:pt idx="4">
                  <c:v>Играет ли ваш ребенок в конструкторы?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61</c:v>
                </c:pt>
                <c:pt idx="1">
                  <c:v>91</c:v>
                </c:pt>
                <c:pt idx="2">
                  <c:v>82</c:v>
                </c:pt>
                <c:pt idx="3">
                  <c:v>56</c:v>
                </c:pt>
                <c:pt idx="4">
                  <c:v>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DC3-4FC5-A677-27EB284DB4E1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нет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Лист1!$A$2:$A$6</c:f>
              <c:strCache>
                <c:ptCount val="5"/>
                <c:pt idx="0">
                  <c:v>Хотели бы вы, чтоб ваш ребенок в будущем выбрал техническую профессию?</c:v>
                </c:pt>
                <c:pt idx="1">
                  <c:v>Считаете ли вы, что развитие интереса к конструированию способствует повышению интереса к направлениям технического творчества и инженерным профессиям?</c:v>
                </c:pt>
                <c:pt idx="2">
                  <c:v>Считаете ли вы, что такие навыки, как готовность понимать инструкции, умение читать простейшие схемы необходимы дошкольнику?</c:v>
                </c:pt>
                <c:pt idx="3">
                  <c:v>Замечаете ли вы у вашего ребенка инженерные навыки?</c:v>
                </c:pt>
                <c:pt idx="4">
                  <c:v>Играет ли ваш ребенок в конструкторы?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30</c:v>
                </c:pt>
                <c:pt idx="1">
                  <c:v>0</c:v>
                </c:pt>
                <c:pt idx="2">
                  <c:v>4</c:v>
                </c:pt>
                <c:pt idx="3">
                  <c:v>22</c:v>
                </c:pt>
                <c:pt idx="4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DC3-4FC5-A677-27EB284DB4E1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затрудняюсь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Лист1!$A$2:$A$6</c:f>
              <c:strCache>
                <c:ptCount val="5"/>
                <c:pt idx="0">
                  <c:v>Хотели бы вы, чтоб ваш ребенок в будущем выбрал техническую профессию?</c:v>
                </c:pt>
                <c:pt idx="1">
                  <c:v>Считаете ли вы, что развитие интереса к конструированию способствует повышению интереса к направлениям технического творчества и инженерным профессиям?</c:v>
                </c:pt>
                <c:pt idx="2">
                  <c:v>Считаете ли вы, что такие навыки, как готовность понимать инструкции, умение читать простейшие схемы необходимы дошкольнику?</c:v>
                </c:pt>
                <c:pt idx="3">
                  <c:v>Замечаете ли вы у вашего ребенка инженерные навыки?</c:v>
                </c:pt>
                <c:pt idx="4">
                  <c:v>Играет ли ваш ребенок в конструкторы?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  <c:pt idx="0">
                  <c:v>9</c:v>
                </c:pt>
                <c:pt idx="1">
                  <c:v>9</c:v>
                </c:pt>
                <c:pt idx="2">
                  <c:v>14</c:v>
                </c:pt>
                <c:pt idx="3">
                  <c:v>22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DC3-4FC5-A677-27EB284DB4E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182"/>
        <c:overlap/>
        <c:axId val="163482399"/>
        <c:axId val="214997279"/>
      </c:barChart>
      <c:catAx>
        <c:axId val="163482399"/>
        <c:scaling>
          <c:orientation/>
        </c:scaling>
        <c:delete val="0"/>
        <c:axPos val="l"/>
        <c:numFmt formatCode="General" sourceLinked="1"/>
        <c:majorTickMark val="none"/>
        <c:minorTickMark val="none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p>
            <a:pPr>
              <a:defRPr sz="1197" b="0" i="0" u="none" strike="noStrike" kern="1200" baseline="0" smtId="4294967295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sz="1197" b="0" i="0" u="none" strike="noStrike" kern="1200" baseline="0" smtId="4294967295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c:txPr>
        <c:crossAx val="214997279"/>
        <c:crosses val="autoZero"/>
        <c:auto val="0"/>
        <c:lblAlgn val="ctr"/>
        <c:lblOffset/>
        <c:noMultiLvlLbl val="0"/>
      </c:catAx>
      <c:valAx>
        <c:axId val="214997279"/>
        <c:scaling>
          <c:orientation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p>
            <a:pPr>
              <a:defRPr sz="1197" b="0" i="0" u="none" strike="noStrike" kern="1200" baseline="0" smtId="4294967295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sz="1197" b="0" i="0" u="none" strike="noStrike" kern="1200" baseline="0" smtId="4294967295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c:txPr>
        <c:crossAx val="16348239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p>
          <a:pPr>
            <a:defRPr sz="1197" b="0" i="0" u="none" strike="noStrike" kern="1200" baseline="0" smtId="4294967295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sz="1197" b="0" i="0" u="none" strike="noStrike" kern="1200" baseline="0" smtId="4294967295">
            <a:solidFill>
              <a:schemeClr val="tx1">
                <a:lumMod val="65000"/>
                <a:lumOff val="35000"/>
              </a:schemeClr>
            </a:solidFill>
            <a:latin typeface="+mn-lt"/>
            <a:ea typeface="+mn-ea"/>
            <a:cs typeface="+mn-cs"/>
          </a:endParaRPr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38100">
      <a:solidFill>
        <a:srgbClr val="7030A0"/>
      </a:solidFill>
    </a:ln>
    <a:effectLst/>
  </c:spPr>
  <c:txPr>
    <a:bodyPr/>
    <a:p>
      <a:pPr>
        <a:defRPr/>
      </a:pPr>
      <a:endParaRPr lang="ru-RU"/>
    </a:p>
  </c:txPr>
  <c:externalData r:id="rId1">
    <c:autoUpdate val="0"/>
  </c:externalData>
</c:chartSpace>
</file>

<file path=ppt/charts/colors1.xml><?xml version="1.0" encoding="utf-8"?>
<cs:colorStyle xmlns:a="http://schemas.openxmlformats.org/drawingml/2006/main" xmlns:cs="http://schemas.microsoft.com/office/drawing/2012/chartStyle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a="http://schemas.openxmlformats.org/drawingml/2006/main" xmlns:r="http://schemas.openxmlformats.org/officeDocument/2006/relationships" xmlns:cs="http://schemas.microsoft.com/office/drawing/2012/chartStyle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a="http://schemas.openxmlformats.org/drawingml/2006/main" xmlns:dgm="http://schemas.openxmlformats.org/drawingml/2006/diagram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a="http://schemas.openxmlformats.org/drawingml/2006/main" xmlns:dgm="http://schemas.openxmlformats.org/drawingml/2006/diagram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a="http://schemas.openxmlformats.org/drawingml/2006/main" xmlns:r="http://schemas.openxmlformats.org/officeDocument/2006/relationships" xmlns:dgm="http://schemas.openxmlformats.org/drawingml/2006/diagram">
  <dgm:ptLst>
    <dgm:pt modelId="{6BB888F4-C714-4118-A6AE-E3276595CBB1}" type="doc">
      <dgm:prSet loTypeId="urn:microsoft.com/office/officeart/2005/8/layout/gear1" loCatId="process" qsTypeId="urn:microsoft.com/office/officeart/2005/8/quickstyle/simple1" qsCatId="simple" csTypeId="urn:microsoft.com/office/officeart/2005/8/colors/accent5_1" csCatId="accent5" phldr="1"/>
      <dgm:spPr/>
      <dgm:t>
        <a:bodyPr/>
        <a:lstStyle/>
        <a:p/>
      </dgm:t>
    </dgm:pt>
    <dgm:pt modelId="{FA876C47-0417-4046-8A93-BC47C53F4442}" type="parTrans" cxnId="{85AB8DB9-DD7B-491D-8300-D52B08A9D560}">
      <dgm:prSet/>
      <dgm:spPr/>
      <dgm:t>
        <a:bodyPr/>
        <a:lstStyle/>
        <a:p>
          <a:endParaRPr lang="ru-RU"/>
        </a:p>
      </dgm:t>
    </dgm:pt>
    <dgm:pt modelId="{C32E3F14-09EE-4800-9245-91FFD203AF7E}">
      <dgm:prSet custT="1"/>
      <dgm:spPr>
        <a:ln w="38100">
          <a:solidFill>
            <a:schemeClr val="accent1">
              <a:lumMod val="75000"/>
            </a:schemeClr>
          </a:solidFill>
        </a:ln>
      </dgm:spPr>
      <dgm:t>
        <a:bodyPr/>
        <a:lstStyle/>
        <a:p>
          <a:r>
            <a:rPr lang="ru-RU" sz="1600" b="0" i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Формировать технические способности у старших дошкольников в процессе технического конструирования с применением конструкторов специально подобранных конструкторов</a:t>
          </a:r>
          <a:r>
            <a:rPr lang="ru-RU" sz="160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.</a:t>
          </a:r>
          <a:br>
            <a:rPr lang="ru-RU" sz="140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</a:br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8775FCF-0900-4D1C-8987-9DAA96484E51}" type="sibTrans" cxnId="{85AB8DB9-DD7B-491D-8300-D52B08A9D560}">
      <dgm:prSet/>
      <dgm:spPr>
        <a:solidFill>
          <a:srgbClr val="0070C0"/>
        </a:solidFill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endParaRPr lang="ru-RU"/>
        </a:p>
      </dgm:t>
    </dgm:pt>
    <dgm:pt modelId="{A409F8E3-4AB3-4B8C-A9A5-A4C3AC6836F9}" type="parTrans" cxnId="{D7DD1975-B0B3-4031-B5C0-FB4A02AF8599}">
      <dgm:prSet/>
      <dgm:spPr/>
      <dgm:t>
        <a:bodyPr/>
        <a:lstStyle/>
        <a:p>
          <a:endParaRPr lang="ru-RU"/>
        </a:p>
      </dgm:t>
    </dgm:pt>
    <dgm:pt modelId="{03A6A9CC-5FCD-489A-A6E7-97873B7F5A4F}">
      <dgm:prSet custT="1"/>
      <dgm:spPr>
        <a:ln w="38100">
          <a:solidFill>
            <a:schemeClr val="accent1">
              <a:lumMod val="75000"/>
            </a:schemeClr>
          </a:solidFill>
        </a:ln>
      </dgm:spPr>
      <dgm:t>
        <a:bodyPr/>
        <a:lstStyle/>
        <a:p>
          <a:r>
            <a:rPr lang="ru-RU" sz="1600">
              <a:effectLst/>
              <a:latin typeface="Times New Roman" panose="02020603050405020304" pitchFamily="18" charset="0"/>
              <a:ea typeface="Calibri" panose="020f0502020204030204" pitchFamily="34" charset="0"/>
            </a:rPr>
            <a:t>Разработать картотеку проблемных ситуаций, </a:t>
          </a:r>
          <a:r>
            <a:rPr lang="ru-RU" sz="1400">
              <a:effectLst/>
              <a:latin typeface="Times New Roman" panose="02020603050405020304" pitchFamily="18" charset="0"/>
              <a:ea typeface="Calibri" panose="020f0502020204030204" pitchFamily="34" charset="0"/>
            </a:rPr>
            <a:t>побуждающий детей проявлять изобретательность в процессе технического конструирования.</a:t>
          </a:r>
          <a:br>
            <a:rPr lang="ru-RU" sz="1400"/>
          </a:br>
          <a:endParaRPr lang="ru-RU" sz="1400"/>
        </a:p>
      </dgm:t>
    </dgm:pt>
    <dgm:pt modelId="{BF0CF63C-0758-4EE2-BEC7-6DD3C3895E9C}" type="sibTrans" cxnId="{D7DD1975-B0B3-4031-B5C0-FB4A02AF8599}">
      <dgm:prSet/>
      <dgm:spPr>
        <a:solidFill>
          <a:srgbClr val="0070C0"/>
        </a:solidFill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endParaRPr lang="ru-RU"/>
        </a:p>
      </dgm:t>
    </dgm:pt>
    <dgm:pt modelId="{162534B2-B4F8-4F70-9B94-239E0B70F80D}" type="parTrans" cxnId="{79BBED02-1DE5-470D-9E95-7E93C42F057E}">
      <dgm:prSet/>
      <dgm:spPr/>
      <dgm:t>
        <a:bodyPr/>
        <a:lstStyle/>
        <a:p>
          <a:endParaRPr lang="ru-RU"/>
        </a:p>
      </dgm:t>
    </dgm:pt>
    <dgm:pt modelId="{F26CB631-1C4F-4147-A039-F6B768868DDF}">
      <dgm:prSet custT="1"/>
      <dgm:spPr>
        <a:ln w="28575">
          <a:solidFill>
            <a:schemeClr val="accent1">
              <a:lumMod val="75000"/>
            </a:schemeClr>
          </a:solidFill>
        </a:ln>
      </dgm:spPr>
      <dgm:t>
        <a:bodyPr/>
        <a:lstStyle/>
        <a:p>
          <a:r>
            <a:rPr lang="ru-RU" sz="160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Развивать у детей умение собирать модели и механизмы, преобразовывать их</a:t>
          </a:r>
          <a:r>
            <a:rPr lang="ru-RU" sz="140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. </a:t>
          </a:r>
          <a:br>
            <a:rPr lang="ru-RU" sz="9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</a:br>
          <a:endParaRPr lang="ru-RU" sz="900"/>
        </a:p>
      </dgm:t>
    </dgm:pt>
    <dgm:pt modelId="{B0E9E5C2-AAE3-4FD6-A69A-DCB703725A71}" type="sibTrans" cxnId="{79BBED02-1DE5-470D-9E95-7E93C42F057E}">
      <dgm:prSet/>
      <dgm:spPr>
        <a:solidFill>
          <a:srgbClr val="0070C0"/>
        </a:solidFill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endParaRPr lang="ru-RU"/>
        </a:p>
      </dgm:t>
    </dgm:pt>
    <dgm:pt modelId="{92C6E077-E512-4517-8ECB-E6F79B3ADBA1}" type="parTrans" cxnId="{69313BA8-0752-454F-BD12-EDFC02A5F767}">
      <dgm:prSet/>
      <dgm:spPr/>
      <dgm:t>
        <a:bodyPr/>
        <a:lstStyle/>
        <a:p>
          <a:endParaRPr lang="ru-RU"/>
        </a:p>
      </dgm:t>
    </dgm:pt>
    <dgm:pt modelId="{2E8E2E73-A6E3-4761-BE31-AC3A6ED06672}">
      <dgm:prSet phldrT="[Текст]"/>
      <dgm:spPr/>
      <dgm:t>
        <a:bodyPr/>
        <a:lstStyle/>
        <a:p>
          <a:endParaRPr lang="ru-RU"/>
        </a:p>
      </dgm:t>
    </dgm:pt>
    <dgm:pt modelId="{9C091B75-5A15-4E7D-91A2-5A9EF661137A}" type="sibTrans" cxnId="{69313BA8-0752-454F-BD12-EDFC02A5F767}">
      <dgm:prSet/>
      <dgm:spPr/>
      <dgm:t>
        <a:bodyPr/>
        <a:lstStyle/>
        <a:p>
          <a:endParaRPr lang="ru-RU"/>
        </a:p>
      </dgm:t>
    </dgm:pt>
    <dgm:pt modelId="{F48C9F58-C879-40CA-A054-8FCF05975C0A}" type="parTrans" cxnId="{47D6368D-B1B0-4488-87E0-9A2867AD3A5F}">
      <dgm:prSet/>
      <dgm:spPr/>
      <dgm:t>
        <a:bodyPr/>
        <a:lstStyle/>
        <a:p>
          <a:endParaRPr lang="ru-RU"/>
        </a:p>
      </dgm:t>
    </dgm:pt>
    <dgm:pt modelId="{389D5527-7E10-4DF2-943E-19CCC8E8A0E7}">
      <dgm:prSet phldrT="[Текст]" phldr="1" custT="1"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C88BCFB-2172-4874-ACB6-6A895CD22EA1}" type="sibTrans" cxnId="{47D6368D-B1B0-4488-87E0-9A2867AD3A5F}">
      <dgm:prSet/>
      <dgm:spPr/>
      <dgm:t>
        <a:bodyPr/>
        <a:lstStyle/>
        <a:p>
          <a:endParaRPr lang="ru-RU"/>
        </a:p>
      </dgm:t>
    </dgm:pt>
    <dgm:pt modelId="{EA673778-C267-4FE5-B81B-A501B9188AB5}" type="pres">
      <dgm:prSet presAssocID="{6BB888F4-C714-4118-A6AE-E3276595CBB1}" presName="composite">
        <dgm:presLayoutVars>
          <dgm:chMax val="3"/>
          <dgm:animLvl val="lvl"/>
          <dgm:resizeHandles val="exact"/>
        </dgm:presLayoutVars>
      </dgm:prSet>
      <dgm:spPr/>
      <dgm:t>
        <a:bodyPr/>
        <a:lstStyle/>
        <a:p/>
      </dgm:t>
    </dgm:pt>
    <dgm:pt modelId="{D7778FA9-B9EB-401D-844E-83B3B3466DE0}" type="pres">
      <dgm:prSet presAssocID="{C32E3F14-09EE-4800-9245-91FFD203AF7E}" presName="gear1" presStyleLbl="node1" presStyleCnt="3" custScaleX="123483" custScaleY="114561" custLinFactNeighborX="3671" custLinFactNeighborY="-78735">
        <dgm:presLayoutVars>
          <dgm:chMax val="1"/>
          <dgm:bulletEnabled val="1"/>
        </dgm:presLayoutVars>
      </dgm:prSet>
      <dgm:spPr/>
      <dgm:t>
        <a:bodyPr/>
        <a:lstStyle/>
        <a:p/>
      </dgm:t>
    </dgm:pt>
    <dgm:pt modelId="{7A7158EF-336F-4FFE-A3A7-443F10359992}" type="pres">
      <dgm:prSet presAssocID="{C32E3F14-09EE-4800-9245-91FFD203AF7E}" presName="gear1srcNode" presStyleLbl="node1" presStyleCnt="3"/>
      <dgm:spPr/>
      <dgm:t>
        <a:bodyPr/>
        <a:lstStyle/>
        <a:p/>
      </dgm:t>
    </dgm:pt>
    <dgm:pt modelId="{865AD561-324C-475D-A468-05E8FC2EB96D}" type="pres">
      <dgm:prSet presAssocID="{C32E3F14-09EE-4800-9245-91FFD203AF7E}" presName="gear1dstNode" presStyleLbl="node1" presStyleCnt="3"/>
      <dgm:spPr/>
      <dgm:t>
        <a:bodyPr/>
        <a:lstStyle/>
        <a:p/>
      </dgm:t>
    </dgm:pt>
    <dgm:pt modelId="{AE5560A4-114B-4402-B9A6-363EE9E140DC}" type="pres">
      <dgm:prSet presAssocID="{03A6A9CC-5FCD-489A-A6E7-97873B7F5A4F}" presName="gear2" presStyleLbl="node1" presStyleIdx="1" presStyleCnt="3" custScaleX="140645" custScaleY="132006" custLinFactNeighborX="-13482" custLinFactNeighborY="-20338">
        <dgm:presLayoutVars>
          <dgm:chMax val="1"/>
          <dgm:bulletEnabled val="1"/>
        </dgm:presLayoutVars>
      </dgm:prSet>
      <dgm:spPr/>
      <dgm:t>
        <a:bodyPr/>
        <a:lstStyle/>
        <a:p/>
      </dgm:t>
    </dgm:pt>
    <dgm:pt modelId="{93F4EBE7-06D8-45BF-97E0-19A41B780373}" type="pres">
      <dgm:prSet presAssocID="{03A6A9CC-5FCD-489A-A6E7-97873B7F5A4F}" presName="gear2srcNode" presStyleLbl="node1" presStyleIdx="1" presStyleCnt="3"/>
      <dgm:spPr/>
      <dgm:t>
        <a:bodyPr/>
        <a:lstStyle/>
        <a:p/>
      </dgm:t>
    </dgm:pt>
    <dgm:pt modelId="{C1E9F4A1-179C-4CCE-BC6D-5CF977E9E78A}" type="pres">
      <dgm:prSet presAssocID="{03A6A9CC-5FCD-489A-A6E7-97873B7F5A4F}" presName="gear2dstNode" presStyleLbl="node1" presStyleIdx="1" presStyleCnt="3"/>
      <dgm:spPr/>
      <dgm:t>
        <a:bodyPr/>
        <a:lstStyle/>
        <a:p/>
      </dgm:t>
    </dgm:pt>
    <dgm:pt modelId="{7E707E69-9062-4300-912C-74019005949C}" type="pres">
      <dgm:prSet presAssocID="{F26CB631-1C4F-4147-A039-F6B768868DDF}" presName="gear3" presStyleLbl="node1" presStyleIdx="2" presStyleCnt="3" custScaleX="128281" custScaleY="129423" custLinFactNeighborX="14266" custLinFactNeighborY="91606"/>
      <dgm:spPr/>
      <dgm:t>
        <a:bodyPr/>
        <a:lstStyle/>
        <a:p/>
      </dgm:t>
    </dgm:pt>
    <dgm:pt modelId="{4D4EE3A5-C644-47D6-9C60-1D3261F31549}" type="pres">
      <dgm:prSet presAssocID="{F26CB631-1C4F-4147-A039-F6B768868DDF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/>
      </dgm:t>
    </dgm:pt>
    <dgm:pt modelId="{53A07432-FA84-4F62-B5FF-04BA7F9E00C4}" type="pres">
      <dgm:prSet presAssocID="{F26CB631-1C4F-4147-A039-F6B768868DDF}" presName="gear3srcNode" presStyleLbl="node1" presStyleIdx="2" presStyleCnt="3"/>
      <dgm:spPr/>
      <dgm:t>
        <a:bodyPr/>
        <a:lstStyle/>
        <a:p/>
      </dgm:t>
    </dgm:pt>
    <dgm:pt modelId="{7F8302BB-E6AE-4636-9838-A2DD759B3D2C}" type="pres">
      <dgm:prSet presAssocID="{F26CB631-1C4F-4147-A039-F6B768868DDF}" presName="gear3dstNode" presStyleLbl="node1" presStyleIdx="2" presStyleCnt="3"/>
      <dgm:spPr/>
      <dgm:t>
        <a:bodyPr/>
        <a:lstStyle/>
        <a:p/>
      </dgm:t>
    </dgm:pt>
    <dgm:pt modelId="{FD5C64D7-2880-432F-B4F3-890FA07CADFC}" type="pres">
      <dgm:prSet presAssocID="{68775FCF-0900-4D1C-8987-9DAA96484E51}" presName="connector1" presStyleLbl="sibTrans2D1" presStyleCnt="3" custAng="2316690" custLinFactNeighborX="11123" custLinFactNeighborY="-17882"/>
      <dgm:spPr/>
      <dgm:t>
        <a:bodyPr/>
        <a:lstStyle/>
        <a:p/>
      </dgm:t>
    </dgm:pt>
    <dgm:pt modelId="{1DE688E2-A7EC-4384-8952-91D410E0742C}" type="pres">
      <dgm:prSet presAssocID="{BF0CF63C-0758-4EE2-BEC7-6DD3C3895E9C}" presName="connector2" presStyleLbl="sibTrans2D1" presStyleIdx="1" presStyleCnt="3" custLinFactNeighborX="-16736" custLinFactNeighborY="-7887"/>
      <dgm:spPr/>
      <dgm:t>
        <a:bodyPr/>
        <a:lstStyle/>
        <a:p/>
      </dgm:t>
    </dgm:pt>
    <dgm:pt modelId="{25E4A382-5A7A-4A5A-9C69-511AC1327A2E}" type="pres">
      <dgm:prSet presAssocID="{B0E9E5C2-AAE3-4FD6-A69A-DCB703725A71}" presName="connector3" presStyleLbl="sibTrans2D1" presStyleIdx="2" presStyleCnt="3" custAng="935714" custLinFactNeighborX="8723" custLinFactNeighborY="77"/>
      <dgm:spPr/>
      <dgm:t>
        <a:bodyPr/>
        <a:lstStyle/>
        <a:p/>
      </dgm:t>
    </dgm:pt>
  </dgm:ptLst>
  <dgm:cxnLst>
    <dgm:cxn modelId="{85AB8DB9-DD7B-491D-8300-D52B08A9D560}" srcId="{6BB888F4-C714-4118-A6AE-E3276595CBB1}" destId="{C32E3F14-09EE-4800-9245-91FFD203AF7E}" srcOrd="0" destOrd="0" parTransId="{FA876C47-0417-4046-8A93-BC47C53F4442}" sibTransId="{68775FCF-0900-4D1C-8987-9DAA96484E51}"/>
    <dgm:cxn modelId="{D7DD1975-B0B3-4031-B5C0-FB4A02AF8599}" srcId="{6BB888F4-C714-4118-A6AE-E3276595CBB1}" destId="{03A6A9CC-5FCD-489A-A6E7-97873B7F5A4F}" srcOrd="1" destOrd="0" parTransId="{A409F8E3-4AB3-4B8C-A9A5-A4C3AC6836F9}" sibTransId="{BF0CF63C-0758-4EE2-BEC7-6DD3C3895E9C}"/>
    <dgm:cxn modelId="{79BBED02-1DE5-470D-9E95-7E93C42F057E}" srcId="{6BB888F4-C714-4118-A6AE-E3276595CBB1}" destId="{F26CB631-1C4F-4147-A039-F6B768868DDF}" srcOrd="2" destOrd="0" parTransId="{162534B2-B4F8-4F70-9B94-239E0B70F80D}" sibTransId="{B0E9E5C2-AAE3-4FD6-A69A-DCB703725A71}"/>
    <dgm:cxn modelId="{69313BA8-0752-454F-BD12-EDFC02A5F767}" srcId="{6BB888F4-C714-4118-A6AE-E3276595CBB1}" destId="{2E8E2E73-A6E3-4761-BE31-AC3A6ED06672}" srcOrd="3" destOrd="0" parTransId="{92C6E077-E512-4517-8ECB-E6F79B3ADBA1}" sibTransId="{9C091B75-5A15-4E7D-91A2-5A9EF661137A}"/>
    <dgm:cxn modelId="{47D6368D-B1B0-4488-87E0-9A2867AD3A5F}" srcId="{6BB888F4-C714-4118-A6AE-E3276595CBB1}" destId="{389D5527-7E10-4DF2-943E-19CCC8E8A0E7}" srcOrd="4" destOrd="0" parTransId="{F48C9F58-C879-40CA-A054-8FCF05975C0A}" sibTransId="{2C88BCFB-2172-4874-ACB6-6A895CD22EA1}"/>
    <dgm:cxn modelId="{16F17DE5-8A62-481B-8BD1-CA0ED6B77AE5}" type="presOf" srcId="{6BB888F4-C714-4118-A6AE-E3276595CBB1}" destId="{EA673778-C267-4FE5-B81B-A501B9188AB5}" srcOrd="0" destOrd="0" presId="urn:microsoft.com/office/officeart/2005/8/layout/gear1"/>
    <dgm:cxn modelId="{BB3EC338-6F08-4ACF-A4AF-6452AD6560BD}" type="presParOf" srcId="{EA673778-C267-4FE5-B81B-A501B9188AB5}" destId="{D7778FA9-B9EB-401D-844E-83B3B3466DE0}" srcOrd="0" destOrd="0" presId="urn:microsoft.com/office/officeart/2005/8/layout/gear1"/>
    <dgm:cxn modelId="{F7E793B8-D35C-44C3-AC6E-6BAA1E050A7A}" type="presOf" srcId="{C32E3F14-09EE-4800-9245-91FFD203AF7E}" destId="{D7778FA9-B9EB-401D-844E-83B3B3466DE0}" srcOrd="0" destOrd="0" presId="urn:microsoft.com/office/officeart/2005/8/layout/gear1"/>
    <dgm:cxn modelId="{70E7F1BB-FDE7-4DA6-964A-80271591BC02}" type="presParOf" srcId="{EA673778-C267-4FE5-B81B-A501B9188AB5}" destId="{7A7158EF-336F-4FFE-A3A7-443F10359992}" srcOrd="1" destOrd="0" presId="urn:microsoft.com/office/officeart/2005/8/layout/gear1"/>
    <dgm:cxn modelId="{9540D1AE-7A47-4B84-ADB2-AB457CDE4BFC}" type="presOf" srcId="{C32E3F14-09EE-4800-9245-91FFD203AF7E}" destId="{7A7158EF-336F-4FFE-A3A7-443F10359992}" srcOrd="1" destOrd="0" presId="urn:microsoft.com/office/officeart/2005/8/layout/gear1"/>
    <dgm:cxn modelId="{CE5AAB9F-2FCC-4230-97CA-BD3A88F0493C}" type="presParOf" srcId="{EA673778-C267-4FE5-B81B-A501B9188AB5}" destId="{865AD561-324C-475D-A468-05E8FC2EB96D}" srcOrd="2" destOrd="0" presId="urn:microsoft.com/office/officeart/2005/8/layout/gear1"/>
    <dgm:cxn modelId="{76CFC1F3-B70D-4E25-B24C-4333A2D05A7B}" type="presOf" srcId="{C32E3F14-09EE-4800-9245-91FFD203AF7E}" destId="{865AD561-324C-475D-A468-05E8FC2EB96D}" srcOrd="2" destOrd="0" presId="urn:microsoft.com/office/officeart/2005/8/layout/gear1"/>
    <dgm:cxn modelId="{60A2D7FE-B649-4C32-8272-CC949029F589}" type="presParOf" srcId="{EA673778-C267-4FE5-B81B-A501B9188AB5}" destId="{AE5560A4-114B-4402-B9A6-363EE9E140DC}" srcOrd="3" destOrd="0" presId="urn:microsoft.com/office/officeart/2005/8/layout/gear1"/>
    <dgm:cxn modelId="{CE5E6F7F-D66C-4A76-9167-C031EF8948E7}" type="presOf" srcId="{03A6A9CC-5FCD-489A-A6E7-97873B7F5A4F}" destId="{AE5560A4-114B-4402-B9A6-363EE9E140DC}" srcOrd="0" destOrd="0" presId="urn:microsoft.com/office/officeart/2005/8/layout/gear1"/>
    <dgm:cxn modelId="{4B85FD25-F269-4ACA-9FD6-1EE71748039C}" type="presParOf" srcId="{EA673778-C267-4FE5-B81B-A501B9188AB5}" destId="{93F4EBE7-06D8-45BF-97E0-19A41B780373}" srcOrd="4" destOrd="0" presId="urn:microsoft.com/office/officeart/2005/8/layout/gear1"/>
    <dgm:cxn modelId="{0DB43854-E97B-4DA2-88A2-A92792874461}" type="presOf" srcId="{03A6A9CC-5FCD-489A-A6E7-97873B7F5A4F}" destId="{93F4EBE7-06D8-45BF-97E0-19A41B780373}" srcOrd="1" destOrd="0" presId="urn:microsoft.com/office/officeart/2005/8/layout/gear1"/>
    <dgm:cxn modelId="{19E1BFE2-BC63-4AD6-9F6A-14806C553955}" type="presParOf" srcId="{EA673778-C267-4FE5-B81B-A501B9188AB5}" destId="{C1E9F4A1-179C-4CCE-BC6D-5CF977E9E78A}" srcOrd="5" destOrd="0" presId="urn:microsoft.com/office/officeart/2005/8/layout/gear1"/>
    <dgm:cxn modelId="{8F62FB6B-D2E2-4C66-B44B-469A05EA20BE}" type="presOf" srcId="{03A6A9CC-5FCD-489A-A6E7-97873B7F5A4F}" destId="{C1E9F4A1-179C-4CCE-BC6D-5CF977E9E78A}" srcOrd="2" destOrd="0" presId="urn:microsoft.com/office/officeart/2005/8/layout/gear1"/>
    <dgm:cxn modelId="{75B42442-8046-4C19-9B23-18B41CB68018}" type="presParOf" srcId="{EA673778-C267-4FE5-B81B-A501B9188AB5}" destId="{7E707E69-9062-4300-912C-74019005949C}" srcOrd="6" destOrd="0" presId="urn:microsoft.com/office/officeart/2005/8/layout/gear1"/>
    <dgm:cxn modelId="{3558D988-AB14-41EE-8070-90EAD32B3FD5}" type="presOf" srcId="{F26CB631-1C4F-4147-A039-F6B768868DDF}" destId="{7E707E69-9062-4300-912C-74019005949C}" srcOrd="0" destOrd="0" presId="urn:microsoft.com/office/officeart/2005/8/layout/gear1"/>
    <dgm:cxn modelId="{969F0DC6-BAE0-467A-910D-C1932B5AA6D1}" type="presParOf" srcId="{EA673778-C267-4FE5-B81B-A501B9188AB5}" destId="{4D4EE3A5-C644-47D6-9C60-1D3261F31549}" srcOrd="7" destOrd="0" presId="urn:microsoft.com/office/officeart/2005/8/layout/gear1"/>
    <dgm:cxn modelId="{2E54E0E7-4C24-4A35-B371-2294E5D4FC8A}" type="presOf" srcId="{F26CB631-1C4F-4147-A039-F6B768868DDF}" destId="{4D4EE3A5-C644-47D6-9C60-1D3261F31549}" srcOrd="1" destOrd="0" presId="urn:microsoft.com/office/officeart/2005/8/layout/gear1"/>
    <dgm:cxn modelId="{390EC8E4-4A34-4761-BEE4-7A567B234D4E}" type="presParOf" srcId="{EA673778-C267-4FE5-B81B-A501B9188AB5}" destId="{53A07432-FA84-4F62-B5FF-04BA7F9E00C4}" srcOrd="8" destOrd="0" presId="urn:microsoft.com/office/officeart/2005/8/layout/gear1"/>
    <dgm:cxn modelId="{7BDDDAA9-ECF3-40F2-9C2A-391DBEF06477}" type="presOf" srcId="{F26CB631-1C4F-4147-A039-F6B768868DDF}" destId="{53A07432-FA84-4F62-B5FF-04BA7F9E00C4}" srcOrd="2" destOrd="0" presId="urn:microsoft.com/office/officeart/2005/8/layout/gear1"/>
    <dgm:cxn modelId="{277C3163-E916-4C08-B1A1-B6ED64F156A6}" type="presParOf" srcId="{EA673778-C267-4FE5-B81B-A501B9188AB5}" destId="{7F8302BB-E6AE-4636-9838-A2DD759B3D2C}" srcOrd="9" destOrd="0" presId="urn:microsoft.com/office/officeart/2005/8/layout/gear1"/>
    <dgm:cxn modelId="{8AD02E82-5FED-47D7-8260-D03C935A29EC}" type="presOf" srcId="{F26CB631-1C4F-4147-A039-F6B768868DDF}" destId="{7F8302BB-E6AE-4636-9838-A2DD759B3D2C}" srcOrd="3" destOrd="0" presId="urn:microsoft.com/office/officeart/2005/8/layout/gear1"/>
    <dgm:cxn modelId="{8EDC57B4-AA5C-43FD-A3D3-5B7F7D91F845}" type="presParOf" srcId="{EA673778-C267-4FE5-B81B-A501B9188AB5}" destId="{FD5C64D7-2880-432F-B4F3-890FA07CADFC}" srcOrd="10" destOrd="0" presId="urn:microsoft.com/office/officeart/2005/8/layout/gear1"/>
    <dgm:cxn modelId="{18F6E1BE-5024-45AF-8DFE-54914CE8F6D8}" type="presOf" srcId="{68775FCF-0900-4D1C-8987-9DAA96484E51}" destId="{FD5C64D7-2880-432F-B4F3-890FA07CADFC}" srcOrd="0" destOrd="0" presId="urn:microsoft.com/office/officeart/2005/8/layout/gear1"/>
    <dgm:cxn modelId="{C7AD7B6D-AA92-4141-948E-4127FE6C74DB}" type="presParOf" srcId="{EA673778-C267-4FE5-B81B-A501B9188AB5}" destId="{1DE688E2-A7EC-4384-8952-91D410E0742C}" srcOrd="11" destOrd="0" presId="urn:microsoft.com/office/officeart/2005/8/layout/gear1"/>
    <dgm:cxn modelId="{DDBC432D-987F-4667-981D-A70A3426FC9B}" type="presOf" srcId="{BF0CF63C-0758-4EE2-BEC7-6DD3C3895E9C}" destId="{1DE688E2-A7EC-4384-8952-91D410E0742C}" srcOrd="0" destOrd="0" presId="urn:microsoft.com/office/officeart/2005/8/layout/gear1"/>
    <dgm:cxn modelId="{5C5D0CE2-5EF2-4A31-A90F-A06390BF59DA}" type="presParOf" srcId="{EA673778-C267-4FE5-B81B-A501B9188AB5}" destId="{25E4A382-5A7A-4A5A-9C69-511AC1327A2E}" srcOrd="12" destOrd="0" presId="urn:microsoft.com/office/officeart/2005/8/layout/gear1"/>
    <dgm:cxn modelId="{A87D58AD-CBB9-47BA-B862-BDF13BEE874D}" type="presOf" srcId="{B0E9E5C2-AAE3-4FD6-A69A-DCB703725A71}" destId="{25E4A382-5A7A-4A5A-9C69-511AC1327A2E}" srcOrd="0" destOrd="0" presId="urn:microsoft.com/office/officeart/2005/8/layout/gear1"/>
  </dgm:cxnLst>
  <dgm:bg/>
  <dgm:whole>
    <a:ln w="38100">
      <a:solidFill>
        <a:srgbClr val="7030A0"/>
      </a:solidFill>
    </a:ln>
  </dgm:whole>
  <dgm:extLst>
    <a:ext uri="http://schemas.microsoft.com/office/drawing/2008/diagram">
      <dsp:dataModelExt xmlns:dsp="http://schemas.microsoft.com/office/drawing/2008/diagram" relId="rId2" minVer="http://schemas.openxmlformats.org/drawingml/2006/main"/>
    </a:ext>
  </dgm:extLst>
</dgm:dataModel>
</file>

<file path=ppt/diagrams/data2.xml><?xml version="1.0" encoding="utf-8"?>
<dgm:dataModel xmlns:a="http://schemas.openxmlformats.org/drawingml/2006/main" xmlns:r="http://schemas.openxmlformats.org/officeDocument/2006/relationships" xmlns:dgm="http://schemas.openxmlformats.org/drawingml/2006/diagram">
  <dgm:ptLst>
    <dgm:pt modelId="{C988F74A-055E-4532-ACA5-A02C91DCA8DC}" type="doc">
      <dgm:prSet loTypeId="urn:microsoft.com/office/officeart/2005/8/layout/cycle7" loCatId="cycle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9E15B47A-0300-4E36-AAD4-933477E4C7B5}" type="parTrans" cxnId="{4386EF4D-86C1-4596-9BE1-24BBBB6FBA20}">
      <dgm:prSet/>
      <dgm:spPr/>
      <dgm:t>
        <a:bodyPr/>
        <a:lstStyle/>
        <a:p>
          <a:endParaRPr lang="ru-RU"/>
        </a:p>
      </dgm:t>
    </dgm:pt>
    <dgm:pt modelId="{BADC10DD-128A-495A-A5A9-8C8402D2CA01}">
      <dgm:prSet phldrT="[Текст]" custT="1"/>
      <dgm:spPr>
        <a:ln w="38100">
          <a:solidFill>
            <a:srgbClr val="0070C0"/>
          </a:solidFill>
        </a:ln>
      </dgm:spPr>
      <dgm:t>
        <a:bodyPr/>
        <a:lstStyle/>
        <a:p>
          <a:r>
            <a:rPr lang="ru-RU" sz="2400">
              <a:latin typeface="Times New Roman" panose="02020603050405020304" pitchFamily="18" charset="0"/>
              <a:cs typeface="Times New Roman" panose="02020603050405020304" pitchFamily="18" charset="0"/>
            </a:rPr>
            <a:t>Дети</a:t>
          </a:r>
        </a:p>
      </dgm:t>
    </dgm:pt>
    <dgm:pt modelId="{53F788B6-8878-47C0-91B8-1D18B10B3AF3}" type="sibTrans" cxnId="{4386EF4D-86C1-4596-9BE1-24BBBB6FBA20}">
      <dgm:prSet/>
      <dgm:spPr>
        <a:solidFill>
          <a:srgbClr val="0070C0"/>
        </a:solidFill>
      </dgm:spPr>
      <dgm:t>
        <a:bodyPr/>
        <a:lstStyle/>
        <a:p>
          <a:endParaRPr lang="ru-RU"/>
        </a:p>
      </dgm:t>
    </dgm:pt>
    <dgm:pt modelId="{E46531D5-679B-4900-8A72-45A149862503}" type="parTrans" cxnId="{399D3A09-5650-488A-90DA-4CF3DB1E07C7}">
      <dgm:prSet/>
      <dgm:spPr/>
      <dgm:t>
        <a:bodyPr/>
        <a:lstStyle/>
        <a:p>
          <a:endParaRPr lang="ru-RU"/>
        </a:p>
      </dgm:t>
    </dgm:pt>
    <dgm:pt modelId="{A7A162C8-C904-453F-9862-0F8D9D5B9E85}">
      <dgm:prSet phldrT="[Текст]" custT="1"/>
      <dgm:spPr>
        <a:ln w="38100">
          <a:solidFill>
            <a:srgbClr val="0070C0"/>
          </a:solidFill>
        </a:ln>
      </dgm:spPr>
      <dgm:t>
        <a:bodyPr/>
        <a:lstStyle/>
        <a:p>
          <a:r>
            <a:rPr lang="ru-RU" sz="2400">
              <a:latin typeface="Times New Roman" panose="02020603050405020304" pitchFamily="18" charset="0"/>
              <a:cs typeface="Times New Roman" panose="02020603050405020304" pitchFamily="18" charset="0"/>
            </a:rPr>
            <a:t>Педагоги</a:t>
          </a:r>
        </a:p>
      </dgm:t>
    </dgm:pt>
    <dgm:pt modelId="{04F637A4-BE3C-442E-A304-58BE3DD4B221}" type="sibTrans" cxnId="{399D3A09-5650-488A-90DA-4CF3DB1E07C7}">
      <dgm:prSet/>
      <dgm:spPr>
        <a:solidFill>
          <a:srgbClr val="0070C0"/>
        </a:solidFill>
      </dgm:spPr>
      <dgm:t>
        <a:bodyPr/>
        <a:lstStyle/>
        <a:p>
          <a:endParaRPr lang="ru-RU"/>
        </a:p>
      </dgm:t>
    </dgm:pt>
    <dgm:pt modelId="{66611474-C692-4FD7-B03E-E3DE7FB6F8CF}" type="parTrans" cxnId="{6058F72B-4DF1-4407-8DD0-89A810B177D8}">
      <dgm:prSet/>
      <dgm:spPr/>
      <dgm:t>
        <a:bodyPr/>
        <a:lstStyle/>
        <a:p>
          <a:endParaRPr lang="ru-RU"/>
        </a:p>
      </dgm:t>
    </dgm:pt>
    <dgm:pt modelId="{C8730C50-2150-4F46-B0CA-55CB0AFC1895}">
      <dgm:prSet phldrT="[Текст]" custT="1"/>
      <dgm:spPr>
        <a:ln w="38100">
          <a:solidFill>
            <a:srgbClr val="0070C0"/>
          </a:solidFill>
        </a:ln>
      </dgm:spPr>
      <dgm:t>
        <a:bodyPr/>
        <a:lstStyle/>
        <a:p>
          <a:r>
            <a:rPr lang="ru-RU" sz="2400">
              <a:latin typeface="Times New Roman" panose="02020603050405020304" pitchFamily="18" charset="0"/>
              <a:cs typeface="Times New Roman" panose="02020603050405020304" pitchFamily="18" charset="0"/>
            </a:rPr>
            <a:t>Родители</a:t>
          </a:r>
        </a:p>
      </dgm:t>
    </dgm:pt>
    <dgm:pt modelId="{4B0774DE-0333-42E7-8DFA-55C08E47DE16}" type="sibTrans" cxnId="{6058F72B-4DF1-4407-8DD0-89A810B177D8}">
      <dgm:prSet/>
      <dgm:spPr>
        <a:solidFill>
          <a:srgbClr val="0070C0"/>
        </a:solidFill>
      </dgm:spPr>
      <dgm:t>
        <a:bodyPr/>
        <a:lstStyle/>
        <a:p>
          <a:endParaRPr lang="ru-RU"/>
        </a:p>
      </dgm:t>
    </dgm:pt>
    <dgm:pt modelId="{726743CE-AE6F-4CCB-B53F-4B28499FD26C}" type="pres">
      <dgm:prSet presAssocID="{C988F74A-055E-4532-ACA5-A02C91DCA8DC}" presName="Name0">
        <dgm:presLayoutVars>
          <dgm:dir/>
          <dgm:resizeHandles val="exact"/>
        </dgm:presLayoutVars>
      </dgm:prSet>
      <dgm:spPr/>
      <dgm:t>
        <a:bodyPr/>
        <a:lstStyle/>
        <a:p/>
      </dgm:t>
    </dgm:pt>
    <dgm:pt modelId="{B02B29FD-84FB-4F5D-9780-7E8B0A751D3E}" type="pres">
      <dgm:prSet presAssocID="{BADC10DD-128A-495A-A5A9-8C8402D2CA01}" presName="node" presStyleLbl="node1" presStyleCnt="3" custRadScaleRad="98408" custRadScaleInc="1288">
        <dgm:presLayoutVars>
          <dgm:bulletEnabled val="1"/>
        </dgm:presLayoutVars>
      </dgm:prSet>
      <dgm:spPr/>
      <dgm:t>
        <a:bodyPr/>
        <a:lstStyle/>
        <a:p/>
      </dgm:t>
    </dgm:pt>
    <dgm:pt modelId="{E1CFF744-B177-40D2-8416-CF57CEFBE3A6}" type="pres">
      <dgm:prSet presAssocID="{53F788B6-8878-47C0-91B8-1D18B10B3AF3}" presName="sibTrans" presStyleLbl="sibTrans2D1" presStyleCnt="3"/>
      <dgm:spPr/>
      <dgm:t>
        <a:bodyPr/>
        <a:lstStyle/>
        <a:p/>
      </dgm:t>
    </dgm:pt>
    <dgm:pt modelId="{76777E31-987B-4E1C-ABDF-6C00BEB07773}" type="pres">
      <dgm:prSet presAssocID="{53F788B6-8878-47C0-91B8-1D18B10B3AF3}" presName="connectorText" presStyleLbl="sibTrans2D1" presStyleCnt="3"/>
      <dgm:spPr/>
      <dgm:t>
        <a:bodyPr/>
        <a:lstStyle/>
        <a:p/>
      </dgm:t>
    </dgm:pt>
    <dgm:pt modelId="{368173CD-FB49-4F06-9950-46B32655BC47}" type="pres">
      <dgm:prSet presAssocID="{A7A162C8-C904-453F-9862-0F8D9D5B9E85}" presName="node" presStyleLbl="node1" presStyleIdx="1" presStyleCnt="3" custScaleX="128081" custRadScaleRad="93457" custRadScaleInc="-11435">
        <dgm:presLayoutVars>
          <dgm:bulletEnabled val="1"/>
        </dgm:presLayoutVars>
      </dgm:prSet>
      <dgm:spPr/>
      <dgm:t>
        <a:bodyPr/>
        <a:lstStyle/>
        <a:p/>
      </dgm:t>
    </dgm:pt>
    <dgm:pt modelId="{60B58B14-71A2-4F02-A35B-53C2FF0A4122}" type="pres">
      <dgm:prSet presAssocID="{04F637A4-BE3C-442E-A304-58BE3DD4B221}" presName="sibTrans" presStyleLbl="sibTrans2D1" presStyleIdx="1" presStyleCnt="3"/>
      <dgm:spPr/>
      <dgm:t>
        <a:bodyPr/>
        <a:lstStyle/>
        <a:p/>
      </dgm:t>
    </dgm:pt>
    <dgm:pt modelId="{0829B62D-80A3-4D74-98F9-728F37F3F51D}" type="pres">
      <dgm:prSet presAssocID="{04F637A4-BE3C-442E-A304-58BE3DD4B221}" presName="connectorText" presStyleLbl="sibTrans2D1" presStyleIdx="1" presStyleCnt="3"/>
      <dgm:spPr/>
      <dgm:t>
        <a:bodyPr/>
        <a:lstStyle/>
        <a:p/>
      </dgm:t>
    </dgm:pt>
    <dgm:pt modelId="{EADD12D5-5D09-4B70-9B73-CE9763AEFD84}" type="pres">
      <dgm:prSet presAssocID="{C8730C50-2150-4F46-B0CA-55CB0AFC1895}" presName="node" presStyleLbl="node1" presStyleIdx="2" presStyleCnt="3" custScaleX="119733" custRadScaleRad="92619" custRadScaleInc="11066">
        <dgm:presLayoutVars>
          <dgm:bulletEnabled val="1"/>
        </dgm:presLayoutVars>
      </dgm:prSet>
      <dgm:spPr/>
      <dgm:t>
        <a:bodyPr/>
        <a:lstStyle/>
        <a:p/>
      </dgm:t>
    </dgm:pt>
    <dgm:pt modelId="{565234EA-B5C0-4735-BE1C-12164655143F}" type="pres">
      <dgm:prSet presAssocID="{4B0774DE-0333-42E7-8DFA-55C08E47DE16}" presName="sibTrans" presStyleLbl="sibTrans2D1" presStyleIdx="2" presStyleCnt="3"/>
      <dgm:spPr/>
      <dgm:t>
        <a:bodyPr/>
        <a:lstStyle/>
        <a:p/>
      </dgm:t>
    </dgm:pt>
    <dgm:pt modelId="{2F24A38A-4800-47D0-AD01-6A2DE7CE5C4D}" type="pres">
      <dgm:prSet presAssocID="{4B0774DE-0333-42E7-8DFA-55C08E47DE16}" presName="connectorText" presStyleLbl="sibTrans2D1" presStyleIdx="2" presStyleCnt="3"/>
      <dgm:spPr/>
      <dgm:t>
        <a:bodyPr/>
        <a:lstStyle/>
        <a:p/>
      </dgm:t>
    </dgm:pt>
  </dgm:ptLst>
  <dgm:cxnLst>
    <dgm:cxn modelId="{4386EF4D-86C1-4596-9BE1-24BBBB6FBA20}" srcId="{C988F74A-055E-4532-ACA5-A02C91DCA8DC}" destId="{BADC10DD-128A-495A-A5A9-8C8402D2CA01}" srcOrd="0" destOrd="0" parTransId="{9E15B47A-0300-4E36-AAD4-933477E4C7B5}" sibTransId="{53F788B6-8878-47C0-91B8-1D18B10B3AF3}"/>
    <dgm:cxn modelId="{399D3A09-5650-488A-90DA-4CF3DB1E07C7}" srcId="{C988F74A-055E-4532-ACA5-A02C91DCA8DC}" destId="{A7A162C8-C904-453F-9862-0F8D9D5B9E85}" srcOrd="1" destOrd="0" parTransId="{E46531D5-679B-4900-8A72-45A149862503}" sibTransId="{04F637A4-BE3C-442E-A304-58BE3DD4B221}"/>
    <dgm:cxn modelId="{6058F72B-4DF1-4407-8DD0-89A810B177D8}" srcId="{C988F74A-055E-4532-ACA5-A02C91DCA8DC}" destId="{C8730C50-2150-4F46-B0CA-55CB0AFC1895}" srcOrd="2" destOrd="0" parTransId="{66611474-C692-4FD7-B03E-E3DE7FB6F8CF}" sibTransId="{4B0774DE-0333-42E7-8DFA-55C08E47DE16}"/>
    <dgm:cxn modelId="{638B093C-3180-4EA4-B8EF-486CE3F74314}" type="presOf" srcId="{C988F74A-055E-4532-ACA5-A02C91DCA8DC}" destId="{726743CE-AE6F-4CCB-B53F-4B28499FD26C}" srcOrd="0" destOrd="0" presId="urn:microsoft.com/office/officeart/2005/8/layout/cycle7"/>
    <dgm:cxn modelId="{557C0DAE-2568-467D-89BB-47DC4EE30E02}" type="presParOf" srcId="{726743CE-AE6F-4CCB-B53F-4B28499FD26C}" destId="{B02B29FD-84FB-4F5D-9780-7E8B0A751D3E}" srcOrd="0" destOrd="0" presId="urn:microsoft.com/office/officeart/2005/8/layout/cycle7"/>
    <dgm:cxn modelId="{F1900765-1CCC-4AF0-ACEC-C3818E4D5095}" type="presOf" srcId="{BADC10DD-128A-495A-A5A9-8C8402D2CA01}" destId="{B02B29FD-84FB-4F5D-9780-7E8B0A751D3E}" srcOrd="0" destOrd="0" presId="urn:microsoft.com/office/officeart/2005/8/layout/cycle7"/>
    <dgm:cxn modelId="{B7DFD727-7339-40E7-82A5-C6B53AB7FE23}" type="presParOf" srcId="{726743CE-AE6F-4CCB-B53F-4B28499FD26C}" destId="{E1CFF744-B177-40D2-8416-CF57CEFBE3A6}" srcOrd="1" destOrd="0" presId="urn:microsoft.com/office/officeart/2005/8/layout/cycle7"/>
    <dgm:cxn modelId="{FB4B07C4-EC9B-4CEE-914C-CBFC59B3B585}" type="presOf" srcId="{53F788B6-8878-47C0-91B8-1D18B10B3AF3}" destId="{E1CFF744-B177-40D2-8416-CF57CEFBE3A6}" srcOrd="0" destOrd="0" presId="urn:microsoft.com/office/officeart/2005/8/layout/cycle7"/>
    <dgm:cxn modelId="{6D95D5CA-4E0D-4D1A-A48A-654C33F79A5A}" type="presParOf" srcId="{E1CFF744-B177-40D2-8416-CF57CEFBE3A6}" destId="{76777E31-987B-4E1C-ABDF-6C00BEB07773}" srcOrd="0" destOrd="0" presId="urn:microsoft.com/office/officeart/2005/8/layout/cycle7"/>
    <dgm:cxn modelId="{9B12D71E-0405-4ED1-98EA-914273343AA8}" type="presOf" srcId="{53F788B6-8878-47C0-91B8-1D18B10B3AF3}" destId="{76777E31-987B-4E1C-ABDF-6C00BEB07773}" srcOrd="1" destOrd="0" presId="urn:microsoft.com/office/officeart/2005/8/layout/cycle7"/>
    <dgm:cxn modelId="{4EF33A37-EEAC-48D0-903F-DAA57C7A2F63}" type="presParOf" srcId="{726743CE-AE6F-4CCB-B53F-4B28499FD26C}" destId="{368173CD-FB49-4F06-9950-46B32655BC47}" srcOrd="2" destOrd="0" presId="urn:microsoft.com/office/officeart/2005/8/layout/cycle7"/>
    <dgm:cxn modelId="{1BDF1ED4-D363-4CBD-899A-A10589E49D77}" type="presOf" srcId="{A7A162C8-C904-453F-9862-0F8D9D5B9E85}" destId="{368173CD-FB49-4F06-9950-46B32655BC47}" srcOrd="0" destOrd="0" presId="urn:microsoft.com/office/officeart/2005/8/layout/cycle7"/>
    <dgm:cxn modelId="{3868AD50-6E7B-4410-8014-C3354E3819FB}" type="presParOf" srcId="{726743CE-AE6F-4CCB-B53F-4B28499FD26C}" destId="{60B58B14-71A2-4F02-A35B-53C2FF0A4122}" srcOrd="3" destOrd="0" presId="urn:microsoft.com/office/officeart/2005/8/layout/cycle7"/>
    <dgm:cxn modelId="{C9864D74-BA00-40E6-892B-212AF4958282}" type="presOf" srcId="{04F637A4-BE3C-442E-A304-58BE3DD4B221}" destId="{60B58B14-71A2-4F02-A35B-53C2FF0A4122}" srcOrd="0" destOrd="0" presId="urn:microsoft.com/office/officeart/2005/8/layout/cycle7"/>
    <dgm:cxn modelId="{C675603F-66E7-4AFE-B585-A12FAD675625}" type="presParOf" srcId="{60B58B14-71A2-4F02-A35B-53C2FF0A4122}" destId="{0829B62D-80A3-4D74-98F9-728F37F3F51D}" srcOrd="0" destOrd="0" presId="urn:microsoft.com/office/officeart/2005/8/layout/cycle7"/>
    <dgm:cxn modelId="{DA868C49-05FB-4B1C-B035-B510BCCF5310}" type="presOf" srcId="{04F637A4-BE3C-442E-A304-58BE3DD4B221}" destId="{0829B62D-80A3-4D74-98F9-728F37F3F51D}" srcOrd="1" destOrd="0" presId="urn:microsoft.com/office/officeart/2005/8/layout/cycle7"/>
    <dgm:cxn modelId="{B5A12D8D-63FC-459F-BF5C-CDE9F2833FF8}" type="presParOf" srcId="{726743CE-AE6F-4CCB-B53F-4B28499FD26C}" destId="{EADD12D5-5D09-4B70-9B73-CE9763AEFD84}" srcOrd="4" destOrd="0" presId="urn:microsoft.com/office/officeart/2005/8/layout/cycle7"/>
    <dgm:cxn modelId="{A5993349-2E5E-45DD-A763-236482BBFC24}" type="presOf" srcId="{C8730C50-2150-4F46-B0CA-55CB0AFC1895}" destId="{EADD12D5-5D09-4B70-9B73-CE9763AEFD84}" srcOrd="0" destOrd="0" presId="urn:microsoft.com/office/officeart/2005/8/layout/cycle7"/>
    <dgm:cxn modelId="{B8EBF6A5-6684-4F6C-826A-1056F4E5C97F}" type="presParOf" srcId="{726743CE-AE6F-4CCB-B53F-4B28499FD26C}" destId="{565234EA-B5C0-4735-BE1C-12164655143F}" srcOrd="5" destOrd="0" presId="urn:microsoft.com/office/officeart/2005/8/layout/cycle7"/>
    <dgm:cxn modelId="{793FF38C-EDFA-490F-A999-25EB435798D8}" type="presOf" srcId="{4B0774DE-0333-42E7-8DFA-55C08E47DE16}" destId="{565234EA-B5C0-4735-BE1C-12164655143F}" srcOrd="0" destOrd="0" presId="urn:microsoft.com/office/officeart/2005/8/layout/cycle7"/>
    <dgm:cxn modelId="{BCCEC2F9-B183-4C9E-8C4E-C46E03193741}" type="presParOf" srcId="{565234EA-B5C0-4735-BE1C-12164655143F}" destId="{2F24A38A-4800-47D0-AD01-6A2DE7CE5C4D}" srcOrd="0" destOrd="0" presId="urn:microsoft.com/office/officeart/2005/8/layout/cycle7"/>
    <dgm:cxn modelId="{202CBB4C-31E4-4512-A9AC-7D8FD409978B}" type="presOf" srcId="{4B0774DE-0333-42E7-8DFA-55C08E47DE16}" destId="{2F24A38A-4800-47D0-AD01-6A2DE7CE5C4D}" srcOrd="1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2" minVer="http://schemas.openxmlformats.org/drawingml/2006/main"/>
    </a:ext>
  </dgm:extLst>
</dgm:dataModel>
</file>

<file path=ppt/diagrams/drawing1.xml><?xml version="1.0" encoding="utf-8"?>
<dsp:drawing xmlns:a="http://schemas.openxmlformats.org/drawingml/2006/main" xmlns:r="http://schemas.openxmlformats.org/officeDocument/2006/relationships" xmlns:dsp="http://schemas.microsoft.com/office/drawing/2008/diagram">
  <dsp:spTree>
    <dsp:nvGrpSpPr>
      <dsp:cNvPr id="8" name=""/>
      <dsp:cNvGrpSpPr/>
    </dsp:nvGrpSpPr>
    <dsp:grpSpPr/>
    <dsp:sp modelId="{D7778FA9-B9EB-401D-844E-83B3B3466DE0}">
      <dsp:nvSpPr>
        <dsp:cNvPr id="9" name=""/>
        <dsp:cNvSpPr/>
      </dsp:nvSpPr>
      <dsp:spPr>
        <a:xfrm>
          <a:off x="3655899" y="0"/>
          <a:ext cx="4176423" cy="3874664"/>
        </a:xfrm>
        <a:prstGeom prst="gear9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0" i="0" kern="120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Формировать технические способности у старших дошкольников в процессе технического конструирования с применением конструкторов специально подобранных конструкторов</a:t>
          </a:r>
          <a:r>
            <a:rPr lang="ru-RU" sz="1600" kern="120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.</a:t>
          </a:r>
          <a:br>
            <a:rPr lang="ru-RU" sz="1400" kern="120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</a:br>
          <a:endParaRPr lang="ru-RU" sz="14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472993" y="907622"/>
        <a:ext cx="2542236" cy="1991657"/>
      </dsp:txXfrm>
    </dsp:sp>
    <dsp:sp modelId="{AE5560A4-114B-4402-B9A6-363EE9E140DC}">
      <dsp:nvSpPr>
        <dsp:cNvPr id="10" name=""/>
        <dsp:cNvSpPr/>
      </dsp:nvSpPr>
      <dsp:spPr>
        <a:xfrm>
          <a:off x="1129528" y="1167912"/>
          <a:ext cx="3459544" cy="3247045"/>
        </a:xfrm>
        <a:prstGeom prst="gear6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>
              <a:effectLst/>
              <a:latin typeface="Times New Roman" panose="02020603050405020304" pitchFamily="18" charset="0"/>
              <a:ea typeface="Calibri" panose="020f0502020204030204" pitchFamily="34" charset="0"/>
            </a:rPr>
            <a:t>Разработать картотеку проблемных ситуаций, </a:t>
          </a:r>
          <a:r>
            <a:rPr lang="ru-RU" sz="1400" kern="1200">
              <a:effectLst/>
              <a:latin typeface="Times New Roman" panose="02020603050405020304" pitchFamily="18" charset="0"/>
              <a:ea typeface="Calibri" panose="020f0502020204030204" pitchFamily="34" charset="0"/>
            </a:rPr>
            <a:t>побуждающий детей проявлять изобретательность в процессе технического конструирования.</a:t>
          </a:r>
          <a:br>
            <a:rPr lang="ru-RU" sz="1400" kern="1200"/>
          </a:br>
          <a:endParaRPr lang="ru-RU" sz="1400" kern="1200"/>
        </a:p>
      </dsp:txBody>
      <dsp:txXfrm>
        <a:off x="1977871" y="1990306"/>
        <a:ext cx="1762859" cy="1602257"/>
      </dsp:txXfrm>
    </dsp:sp>
    <dsp:sp modelId="{7E707E69-9062-4300-912C-74019005949C}">
      <dsp:nvSpPr>
        <dsp:cNvPr id="11" name=""/>
        <dsp:cNvSpPr/>
      </dsp:nvSpPr>
      <dsp:spPr>
        <a:xfrm rot="20700000">
          <a:off x="3424098" y="2674689"/>
          <a:ext cx="3081592" cy="3129263"/>
        </a:xfrm>
        <a:prstGeom prst="gear6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Развивать у детей умение собирать модели и механизмы, преобразовывать их</a:t>
          </a:r>
          <a:r>
            <a:rPr lang="ru-RU" sz="1400" kern="120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. </a:t>
          </a:r>
          <a:br>
            <a:rPr lang="ru-RU" sz="910" kern="12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</a:br>
          <a:endParaRPr lang="ru-RU" sz="900" kern="1200"/>
        </a:p>
      </dsp:txBody>
      <dsp:txXfrm rot="-20700000">
        <a:off x="4097154" y="3363856"/>
        <a:ext cx="1735480" cy="1750930"/>
      </dsp:txXfrm>
    </dsp:sp>
    <dsp:sp modelId="{FD5C64D7-2880-432F-B4F3-890FA07CADFC}">
      <dsp:nvSpPr>
        <dsp:cNvPr id="12" name=""/>
        <dsp:cNvSpPr/>
      </dsp:nvSpPr>
      <dsp:spPr>
        <a:xfrm rot="2316690">
          <a:off x="4172345" y="1564110"/>
          <a:ext cx="4329196" cy="4329196"/>
        </a:xfrm>
        <a:prstGeom prst="circularArrow">
          <a:avLst>
            <a:gd name="adj1" fmla="val 4687"/>
            <a:gd name="adj2" fmla="val 299029"/>
            <a:gd name="adj3" fmla="val 2549079"/>
            <a:gd name="adj4" fmla="val 15792112"/>
            <a:gd name="adj5" fmla="val 5469"/>
          </a:avLst>
        </a:prstGeom>
        <a:solidFill>
          <a:srgbClr val="0070C0"/>
        </a:solidFill>
        <a:ln>
          <a:solidFill>
            <a:schemeClr val="accent1">
              <a:lumMod val="75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/>
        <a:lstStyle/>
        <a:p/>
      </dsp:txBody>
    </dsp:sp>
    <dsp:sp modelId="{1DE688E2-A7EC-4384-8952-91D410E0742C}">
      <dsp:nvSpPr>
        <dsp:cNvPr id="13" name=""/>
        <dsp:cNvSpPr/>
      </dsp:nvSpPr>
      <dsp:spPr>
        <a:xfrm>
          <a:off x="999001" y="1261093"/>
          <a:ext cx="3145431" cy="3145431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rgbClr val="0070C0"/>
        </a:solidFill>
        <a:ln>
          <a:solidFill>
            <a:schemeClr val="accent1">
              <a:lumMod val="75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/>
        <a:lstStyle/>
        <a:p/>
      </dsp:txBody>
    </dsp:sp>
    <dsp:sp modelId="{25E4A382-5A7A-4A5A-9C69-511AC1327A2E}">
      <dsp:nvSpPr>
        <dsp:cNvPr id="14" name=""/>
        <dsp:cNvSpPr/>
      </dsp:nvSpPr>
      <dsp:spPr>
        <a:xfrm rot="935714">
          <a:off x="3077122" y="-168848"/>
          <a:ext cx="3391408" cy="3391408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rgbClr val="0070C0"/>
        </a:solidFill>
        <a:ln>
          <a:solidFill>
            <a:schemeClr val="accent1">
              <a:lumMod val="75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/>
        <a:lstStyle/>
        <a:p/>
      </dsp:txBody>
    </dsp:sp>
  </dsp:spTree>
</dsp:drawing>
</file>

<file path=ppt/diagrams/drawing2.xml><?xml version="1.0" encoding="utf-8"?>
<dsp:drawing xmlns:a="http://schemas.openxmlformats.org/drawingml/2006/main" xmlns:r="http://schemas.openxmlformats.org/officeDocument/2006/relationships" xmlns:dsp="http://schemas.microsoft.com/office/drawing/2008/diagram">
  <dsp:spTree>
    <dsp:nvGrpSpPr>
      <dsp:cNvPr id="10" name=""/>
      <dsp:cNvGrpSpPr/>
    </dsp:nvGrpSpPr>
    <dsp:grpSpPr/>
    <dsp:sp modelId="{B02B29FD-84FB-4F5D-9780-7E8B0A751D3E}">
      <dsp:nvSpPr>
        <dsp:cNvPr id="11" name=""/>
        <dsp:cNvSpPr/>
      </dsp:nvSpPr>
      <dsp:spPr>
        <a:xfrm>
          <a:off x="1607575" y="22017"/>
          <a:ext cx="1402697" cy="70134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rgbClr val="0070C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>
              <a:latin typeface="Times New Roman" panose="02020603050405020304" pitchFamily="18" charset="0"/>
              <a:cs typeface="Times New Roman" panose="02020603050405020304" pitchFamily="18" charset="0"/>
            </a:rPr>
            <a:t>Дети</a:t>
          </a:r>
        </a:p>
      </dsp:txBody>
      <dsp:txXfrm>
        <a:off x="1628117" y="42559"/>
        <a:ext cx="1361613" cy="660264"/>
      </dsp:txXfrm>
    </dsp:sp>
    <dsp:sp modelId="{E1CFF744-B177-40D2-8416-CF57CEFBE3A6}">
      <dsp:nvSpPr>
        <dsp:cNvPr id="12" name=""/>
        <dsp:cNvSpPr/>
      </dsp:nvSpPr>
      <dsp:spPr>
        <a:xfrm rot="3476772">
          <a:off x="2655512" y="1153083"/>
          <a:ext cx="437856" cy="245472"/>
        </a:xfrm>
        <a:prstGeom prst="leftRightArrow">
          <a:avLst>
            <a:gd name="adj1" fmla="val 60000"/>
            <a:gd name="adj2" fmla="val 50000"/>
          </a:avLst>
        </a:prstGeom>
        <a:solidFill>
          <a:srgbClr val="0070C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000" kern="1200"/>
        </a:p>
      </dsp:txBody>
      <dsp:txXfrm>
        <a:off x="2729154" y="1202177"/>
        <a:ext cx="290572" cy="147284"/>
      </dsp:txXfrm>
    </dsp:sp>
    <dsp:sp modelId="{368173CD-FB49-4F06-9950-46B32655BC47}">
      <dsp:nvSpPr>
        <dsp:cNvPr id="13" name=""/>
        <dsp:cNvSpPr/>
      </dsp:nvSpPr>
      <dsp:spPr>
        <a:xfrm>
          <a:off x="2541662" y="1828273"/>
          <a:ext cx="1796589" cy="70134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rgbClr val="0070C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>
              <a:latin typeface="Times New Roman" panose="02020603050405020304" pitchFamily="18" charset="0"/>
              <a:cs typeface="Times New Roman" panose="02020603050405020304" pitchFamily="18" charset="0"/>
            </a:rPr>
            <a:t>Педагоги</a:t>
          </a:r>
        </a:p>
      </dsp:txBody>
      <dsp:txXfrm>
        <a:off x="2562204" y="1848815"/>
        <a:ext cx="1755505" cy="660264"/>
      </dsp:txXfrm>
    </dsp:sp>
    <dsp:sp modelId="{60B58B14-71A2-4F02-A35B-53C2FF0A4122}">
      <dsp:nvSpPr>
        <dsp:cNvPr id="14" name=""/>
        <dsp:cNvSpPr/>
      </dsp:nvSpPr>
      <dsp:spPr>
        <a:xfrm rot="10800009">
          <a:off x="2049073" y="2056208"/>
          <a:ext cx="437856" cy="245472"/>
        </a:xfrm>
        <a:prstGeom prst="leftRightArrow">
          <a:avLst>
            <a:gd name="adj1" fmla="val 60000"/>
            <a:gd name="adj2" fmla="val 50000"/>
          </a:avLst>
        </a:prstGeom>
        <a:solidFill>
          <a:srgbClr val="0070C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000" kern="1200"/>
        </a:p>
      </dsp:txBody>
      <dsp:txXfrm rot="10800000">
        <a:off x="2122715" y="2105302"/>
        <a:ext cx="290572" cy="147284"/>
      </dsp:txXfrm>
    </dsp:sp>
    <dsp:sp modelId="{EADD12D5-5D09-4B70-9B73-CE9763AEFD84}">
      <dsp:nvSpPr>
        <dsp:cNvPr id="15" name=""/>
        <dsp:cNvSpPr/>
      </dsp:nvSpPr>
      <dsp:spPr>
        <a:xfrm>
          <a:off x="314849" y="1828266"/>
          <a:ext cx="1679491" cy="70134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rgbClr val="0070C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>
              <a:latin typeface="Times New Roman" panose="02020603050405020304" pitchFamily="18" charset="0"/>
              <a:cs typeface="Times New Roman" panose="02020603050405020304" pitchFamily="18" charset="0"/>
            </a:rPr>
            <a:t>Родители</a:t>
          </a:r>
        </a:p>
      </dsp:txBody>
      <dsp:txXfrm>
        <a:off x="335391" y="1848808"/>
        <a:ext cx="1638408" cy="660264"/>
      </dsp:txXfrm>
    </dsp:sp>
    <dsp:sp modelId="{565234EA-B5C0-4735-BE1C-12164655143F}">
      <dsp:nvSpPr>
        <dsp:cNvPr id="16" name=""/>
        <dsp:cNvSpPr/>
      </dsp:nvSpPr>
      <dsp:spPr>
        <a:xfrm rot="18154898">
          <a:off x="1512831" y="1153080"/>
          <a:ext cx="437856" cy="245472"/>
        </a:xfrm>
        <a:prstGeom prst="leftRightArrow">
          <a:avLst>
            <a:gd name="adj1" fmla="val 60000"/>
            <a:gd name="adj2" fmla="val 50000"/>
          </a:avLst>
        </a:prstGeom>
        <a:solidFill>
          <a:srgbClr val="0070C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000" kern="1200"/>
        </a:p>
      </dsp:txBody>
      <dsp:txXfrm>
        <a:off x="1586473" y="1202174"/>
        <a:ext cx="290572" cy="147284"/>
      </dsp:txXfrm>
    </dsp:sp>
  </dsp:spTree>
</dsp:drawing>
</file>

<file path=ppt/diagrams/layout1.xml><?xml version="1.0" encoding="utf-8"?>
<dgm:layoutDef xmlns:a="http://schemas.openxmlformats.org/drawingml/2006/main" xmlns:r="http://schemas.openxmlformats.org/officeDocument/2006/relationships" xmlns:dgm="http://schemas.openxmlformats.org/drawingml/2006/diagram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/>
        </dgm:ruleLst>
      </dgm:layoutNode>
      <dgm:layoutNode name="gear1srcNode">
        <dgm:alg type="sp"/>
        <dgm:shape type="rect" r:blip="" hideGeom="1">
          <dgm:adjLst/>
        </dgm:shape>
        <dgm:presOf axis="self"/>
        <dgm:constrLst/>
        <dgm:ruleLst/>
      </dgm:layoutNode>
      <dgm:layoutNode name="gear1dstNode">
        <dgm:alg type="sp"/>
        <dgm:shape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/>
        </dgm:ruleLst>
      </dgm:layoutNode>
      <dgm:layoutNode name="gear2srcNode">
        <dgm:alg type="sp"/>
        <dgm:shape type="rect" r:blip="" hideGeom="1">
          <dgm:adjLst/>
        </dgm:shape>
        <dgm:presOf axis="self"/>
        <dgm:constrLst/>
        <dgm:ruleLst/>
      </dgm:layoutNode>
      <dgm:layoutNode name="gear2dstNode">
        <dgm:alg type="sp"/>
        <dgm:shape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/>
        </dgm:ruleLst>
      </dgm:layoutNode>
      <dgm:layoutNode name="gear3srcNode">
        <dgm:alg type="sp"/>
        <dgm:shape type="rect" r:blip="" hideGeom="1">
          <dgm:adjLst/>
        </dgm:shape>
        <dgm:presOf axis="self"/>
        <dgm:constrLst/>
        <dgm:ruleLst/>
      </dgm:layoutNode>
      <dgm:layoutNode name="gear3dstNode">
        <dgm:alg type="sp"/>
        <dgm:shape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a="http://schemas.openxmlformats.org/drawingml/2006/main" xmlns:r="http://schemas.openxmlformats.org/officeDocument/2006/relationships" xmlns:dgm="http://schemas.openxmlformats.org/drawingml/2006/diagram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quickStyle1.xml><?xml version="1.0" encoding="utf-8"?>
<dgm:styleDef xmlns:a="http://schemas.openxmlformats.org/drawingml/2006/main" xmlns:dgm="http://schemas.openxmlformats.org/drawingml/2006/diagram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a="http://schemas.openxmlformats.org/drawingml/2006/main" xmlns:dgm="http://schemas.openxmlformats.org/drawingml/2006/diagram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5E82EE-28A2-4224-94B5-B558490F7CAD}" type="datetimeFigureOut">
              <a:rPr lang="ru-RU" smtClean="0"/>
              <a:t>12.12.2025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8900" y="744538"/>
            <a:ext cx="6619875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7415"/>
            <a:ext cx="5438140" cy="44691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3106"/>
            <a:ext cx="2945659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3106"/>
            <a:ext cx="2945659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9D28F5-5E3F-4260-A0A0-8F943A9A2BE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D28F5-5E3F-4260-A0A0-8F943A9A2BE3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9173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9D28F5-5E3F-4260-A0A0-8F943A9A2BE3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0388198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FA281-749B-4A99-82C0-3783D5305249}" type="datetimeFigureOut">
              <a:rPr lang="ru-RU" smtClean="0"/>
              <a:t>12.12.2025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D7FAA-B310-4DD4-9869-5585952692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7681901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FA281-749B-4A99-82C0-3783D5305249}" type="datetimeFigureOut">
              <a:rPr lang="ru-RU" smtClean="0"/>
              <a:t>12.12.2025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D7FAA-B310-4DD4-9869-5585952692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2978949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FA281-749B-4A99-82C0-3783D5305249}" type="datetimeFigureOut">
              <a:rPr lang="ru-RU" smtClean="0"/>
              <a:t>12.12.2025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D7FAA-B310-4DD4-9869-5585952692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4042666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3FA281-749B-4A99-82C0-3783D5305249}" type="datetimeFigureOut">
              <a:rPr lang="ru-RU" smtClean="0"/>
              <a:t>12.12.2025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0D7FAA-B310-4DD4-9869-5585952692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6662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.jpeg" /><Relationship Id="rId3" Type="http://schemas.openxmlformats.org/officeDocument/2006/relationships/image" Target="../media/image2.jpe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21.png" /><Relationship Id="rId3" Type="http://schemas.openxmlformats.org/officeDocument/2006/relationships/image" Target="../media/image20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21.png" /><Relationship Id="rId3" Type="http://schemas.openxmlformats.org/officeDocument/2006/relationships/image" Target="../media/image20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22.png" /><Relationship Id="rId3" Type="http://schemas.openxmlformats.org/officeDocument/2006/relationships/image" Target="../media/image20.png" /><Relationship Id="rId4" Type="http://schemas.openxmlformats.org/officeDocument/2006/relationships/image" Target="../media/image23.png" /><Relationship Id="rId5" Type="http://schemas.openxmlformats.org/officeDocument/2006/relationships/image" Target="../media/image24.png" /><Relationship Id="rId6" Type="http://schemas.openxmlformats.org/officeDocument/2006/relationships/image" Target="../media/image25.png" /><Relationship Id="rId7" Type="http://schemas.openxmlformats.org/officeDocument/2006/relationships/image" Target="../media/image26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27.jpeg" /><Relationship Id="rId3" Type="http://schemas.openxmlformats.org/officeDocument/2006/relationships/image" Target="../media/image28.jpeg" /><Relationship Id="rId4" Type="http://schemas.openxmlformats.org/officeDocument/2006/relationships/image" Target="../media/image29.jpeg" /><Relationship Id="rId5" Type="http://schemas.openxmlformats.org/officeDocument/2006/relationships/image" Target="../media/image30.jpeg" /><Relationship Id="rId6" Type="http://schemas.openxmlformats.org/officeDocument/2006/relationships/image" Target="../media/image20.png" /><Relationship Id="rId7" Type="http://schemas.openxmlformats.org/officeDocument/2006/relationships/image" Target="../media/image22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31.jpeg" /><Relationship Id="rId3" Type="http://schemas.openxmlformats.org/officeDocument/2006/relationships/image" Target="../media/image32.jpeg" /><Relationship Id="rId4" Type="http://schemas.openxmlformats.org/officeDocument/2006/relationships/image" Target="../media/image33.jpeg" /><Relationship Id="rId5" Type="http://schemas.openxmlformats.org/officeDocument/2006/relationships/image" Target="../media/image34.jpeg" /><Relationship Id="rId6" Type="http://schemas.openxmlformats.org/officeDocument/2006/relationships/image" Target="../media/image22.png" /><Relationship Id="rId7" Type="http://schemas.openxmlformats.org/officeDocument/2006/relationships/image" Target="../media/image20.png" /><Relationship Id="rId8" Type="http://schemas.openxmlformats.org/officeDocument/2006/relationships/image" Target="../media/image23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22.png" /><Relationship Id="rId3" Type="http://schemas.openxmlformats.org/officeDocument/2006/relationships/image" Target="../media/image20.png" /><Relationship Id="rId4" Type="http://schemas.openxmlformats.org/officeDocument/2006/relationships/image" Target="../media/image23.png" /><Relationship Id="rId5" Type="http://schemas.openxmlformats.org/officeDocument/2006/relationships/image" Target="../media/image24.png" /><Relationship Id="rId6" Type="http://schemas.openxmlformats.org/officeDocument/2006/relationships/image" Target="../media/image35.jpeg" /><Relationship Id="rId7" Type="http://schemas.openxmlformats.org/officeDocument/2006/relationships/image" Target="../media/image36.jpeg" /><Relationship Id="rId8" Type="http://schemas.openxmlformats.org/officeDocument/2006/relationships/image" Target="../media/image37.jpeg" /><Relationship Id="rId9" Type="http://schemas.openxmlformats.org/officeDocument/2006/relationships/image" Target="../media/image38.jpe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image" Target="../media/image42.jpeg" /><Relationship Id="rId2" Type="http://schemas.openxmlformats.org/officeDocument/2006/relationships/image" Target="../media/image22.png" /><Relationship Id="rId3" Type="http://schemas.openxmlformats.org/officeDocument/2006/relationships/image" Target="../media/image20.png" /><Relationship Id="rId4" Type="http://schemas.openxmlformats.org/officeDocument/2006/relationships/image" Target="../media/image23.png" /><Relationship Id="rId5" Type="http://schemas.openxmlformats.org/officeDocument/2006/relationships/image" Target="../media/image24.png" /><Relationship Id="rId6" Type="http://schemas.openxmlformats.org/officeDocument/2006/relationships/image" Target="../media/image25.png" /><Relationship Id="rId7" Type="http://schemas.openxmlformats.org/officeDocument/2006/relationships/image" Target="../media/image39.jpeg" /><Relationship Id="rId8" Type="http://schemas.openxmlformats.org/officeDocument/2006/relationships/image" Target="../media/image40.jpeg" /><Relationship Id="rId9" Type="http://schemas.openxmlformats.org/officeDocument/2006/relationships/image" Target="../media/image41.jpe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22.png" /><Relationship Id="rId3" Type="http://schemas.openxmlformats.org/officeDocument/2006/relationships/image" Target="../media/image20.png" /><Relationship Id="rId4" Type="http://schemas.openxmlformats.org/officeDocument/2006/relationships/image" Target="../media/image23.png" /><Relationship Id="rId5" Type="http://schemas.openxmlformats.org/officeDocument/2006/relationships/image" Target="../media/image24.png" /><Relationship Id="rId6" Type="http://schemas.openxmlformats.org/officeDocument/2006/relationships/image" Target="../media/image25.png" /><Relationship Id="rId7" Type="http://schemas.openxmlformats.org/officeDocument/2006/relationships/image" Target="../media/image21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chart" Target="../charts/chart1.xml" /><Relationship Id="rId3" Type="http://schemas.openxmlformats.org/officeDocument/2006/relationships/image" Target="../media/image43.jpe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44.jpeg" /><Relationship Id="rId3" Type="http://schemas.openxmlformats.org/officeDocument/2006/relationships/image" Target="../media/image45.jpeg" /><Relationship Id="rId4" Type="http://schemas.openxmlformats.org/officeDocument/2006/relationships/image" Target="../media/image46.jpeg" /><Relationship Id="rId5" Type="http://schemas.openxmlformats.org/officeDocument/2006/relationships/image" Target="../media/image47.jpeg" /><Relationship Id="rId6" Type="http://schemas.openxmlformats.org/officeDocument/2006/relationships/image" Target="../media/image48.jpeg" /><Relationship Id="rId7" Type="http://schemas.openxmlformats.org/officeDocument/2006/relationships/image" Target="../media/image49.jpe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3.jpeg" /><Relationship Id="rId3" Type="http://schemas.openxmlformats.org/officeDocument/2006/relationships/image" Target="../media/image4.jpe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50.png" /><Relationship Id="rId3" Type="http://schemas.openxmlformats.org/officeDocument/2006/relationships/image" Target="../media/image51.jpeg" /><Relationship Id="rId4" Type="http://schemas.openxmlformats.org/officeDocument/2006/relationships/image" Target="../media/image52.jpeg" /><Relationship Id="rId5" Type="http://schemas.openxmlformats.org/officeDocument/2006/relationships/image" Target="../media/image53.jpeg" /><Relationship Id="rId6" Type="http://schemas.openxmlformats.org/officeDocument/2006/relationships/image" Target="../media/image54.jpeg" /><Relationship Id="rId7" Type="http://schemas.openxmlformats.org/officeDocument/2006/relationships/image" Target="../media/image55.jpe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56.jpeg" /><Relationship Id="rId3" Type="http://schemas.openxmlformats.org/officeDocument/2006/relationships/image" Target="../media/image57.jpeg" /><Relationship Id="rId4" Type="http://schemas.openxmlformats.org/officeDocument/2006/relationships/image" Target="../media/image58.png" /><Relationship Id="rId5" Type="http://schemas.openxmlformats.org/officeDocument/2006/relationships/image" Target="../media/image59.png" /><Relationship Id="rId6" Type="http://schemas.openxmlformats.org/officeDocument/2006/relationships/image" Target="../media/image60.png" /><Relationship Id="rId7" Type="http://schemas.openxmlformats.org/officeDocument/2006/relationships/image" Target="../media/image61.jpeg" /><Relationship Id="rId8" Type="http://schemas.openxmlformats.org/officeDocument/2006/relationships/image" Target="../media/image62.jpe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63.jpeg" /><Relationship Id="rId3" Type="http://schemas.openxmlformats.org/officeDocument/2006/relationships/image" Target="../media/image64.jpeg" /><Relationship Id="rId4" Type="http://schemas.openxmlformats.org/officeDocument/2006/relationships/image" Target="../media/image65.jpe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8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5.jpeg" /><Relationship Id="rId4" Type="http://schemas.openxmlformats.org/officeDocument/2006/relationships/image" Target="../media/image6.jpeg" /><Relationship Id="rId5" Type="http://schemas.openxmlformats.org/officeDocument/2006/relationships/image" Target="../media/image7.jpe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8.jpeg" /><Relationship Id="rId4" Type="http://schemas.openxmlformats.org/officeDocument/2006/relationships/image" Target="../media/image9.jpeg" /><Relationship Id="rId5" Type="http://schemas.openxmlformats.org/officeDocument/2006/relationships/image" Target="../media/image10.jpeg" /><Relationship Id="rId6" Type="http://schemas.openxmlformats.org/officeDocument/2006/relationships/image" Target="../media/image11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2.png" /><Relationship Id="rId3" Type="http://schemas.openxmlformats.org/officeDocument/2006/relationships/image" Target="../media/image13.jpe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microsoft.com/office/2007/relationships/diagramDrawing" Target="../diagrams/drawing1.xml" /><Relationship Id="rId3" Type="http://schemas.openxmlformats.org/officeDocument/2006/relationships/diagramData" Target="../diagrams/data1.xml" /><Relationship Id="rId4" Type="http://schemas.openxmlformats.org/officeDocument/2006/relationships/diagramLayout" Target="../diagrams/layout1.xml" /><Relationship Id="rId5" Type="http://schemas.openxmlformats.org/officeDocument/2006/relationships/diagramQuickStyle" Target="../diagrams/quickStyle1.xml" /><Relationship Id="rId6" Type="http://schemas.openxmlformats.org/officeDocument/2006/relationships/diagramColors" Target="../diagrams/colors1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17.jpeg" /><Relationship Id="rId2" Type="http://schemas.microsoft.com/office/2007/relationships/diagramDrawing" Target="../diagrams/drawing2.xml" /><Relationship Id="rId3" Type="http://schemas.openxmlformats.org/officeDocument/2006/relationships/diagramData" Target="../diagrams/data2.xml" /><Relationship Id="rId4" Type="http://schemas.openxmlformats.org/officeDocument/2006/relationships/diagramLayout" Target="../diagrams/layout2.xml" /><Relationship Id="rId5" Type="http://schemas.openxmlformats.org/officeDocument/2006/relationships/diagramQuickStyle" Target="../diagrams/quickStyle2.xml" /><Relationship Id="rId6" Type="http://schemas.openxmlformats.org/officeDocument/2006/relationships/diagramColors" Target="../diagrams/colors2.xml" /><Relationship Id="rId7" Type="http://schemas.openxmlformats.org/officeDocument/2006/relationships/image" Target="../media/image14.png" /><Relationship Id="rId8" Type="http://schemas.openxmlformats.org/officeDocument/2006/relationships/image" Target="../media/image15.jpeg" /><Relationship Id="rId9" Type="http://schemas.openxmlformats.org/officeDocument/2006/relationships/image" Target="../media/image16.jpe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8.png" /><Relationship Id="rId3" Type="http://schemas.openxmlformats.org/officeDocument/2006/relationships/image" Target="../media/image19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20.png" /><Relationship Id="rId3" Type="http://schemas.openxmlformats.org/officeDocument/2006/relationships/image" Target="../media/image21.pn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rgbClr val="0099C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2500BB1-A75D-0CBC-F06B-A4D71FBABDD2}"/>
            </a:ext>
          </a:extLst>
        </p:cNvPr>
        <p:cNvGrpSpPr/>
        <p:nvPr/>
      </p:nvGrpSpPr>
      <p:grpSpPr>
        <a:xfrm>
          <a:off x="0" y="0"/>
          <a:ext cx="0" cy="0"/>
        </a:xfrm>
      </p:grpSpPr>
      <p:sp useBgFill="1">
        <p:nvSpPr>
          <p:cNvPr id="2" name="Заголовок 1">
            <a:extLst>
              <a:ext uri="{FF2B5EF4-FFF2-40B4-BE49-F238E27FC236}">
                <a16:creationId xmlns:a16="http://schemas.microsoft.com/office/drawing/2014/main" id="{88FD3957-EDA6-1C9E-AF81-22257F0BC4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15883" y="1118064"/>
            <a:ext cx="7176117" cy="1308963"/>
          </a:xfrm>
        </p:spPr>
        <p:txBody>
          <a:bodyPr>
            <a:normAutofit fontScale="90000"/>
          </a:bodyPr>
          <a:lstStyle/>
          <a:p>
            <a:pPr lvl="0">
              <a:lnSpc>
                <a:spcPct val="100000"/>
              </a:lnSpc>
              <a:spcBef>
                <a:spcPct val="0"/>
              </a:spcBef>
              <a:defRPr/>
            </a:pPr>
            <a:br>
              <a:rPr lang="ru-RU" sz="2700"/>
            </a:br>
            <a:r>
              <a:rPr lang="ru-RU" sz="2700" b="1"/>
              <a:t> </a:t>
            </a:r>
            <a:br>
              <a:rPr lang="ru-RU" sz="2700"/>
            </a:br>
            <a:br>
              <a:rPr lang="ru-RU" sz="160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br>
              <a:rPr lang="ru-RU" sz="270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400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3600">
                <a:solidFill>
                  <a:schemeClr val="bg1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Развитие предпосылок инженерного мышления у старших дошкольников средствами технического конструирования»</a:t>
            </a:r>
            <a:br>
              <a:rPr lang="ru-RU" sz="3600">
                <a:solidFill>
                  <a:schemeClr val="bg1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ru-RU" sz="3600" i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i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</a:t>
            </a:r>
            <a:r>
              <a:rPr lang="en-US" sz="3600" i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</a:t>
            </a:r>
            <a:r>
              <a:rPr lang="ru-RU" sz="3600" i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27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i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i="1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275F4463-47F3-4713-A5A9-2C362A99BC59}"/>
              </a:ext>
            </a:extLst>
          </p:cNvPr>
          <p:cNvCxnSpPr/>
          <p:nvPr/>
        </p:nvCxnSpPr>
        <p:spPr>
          <a:xfrm>
            <a:off x="5086905" y="3087210"/>
            <a:ext cx="611301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8AB0D5CE-AC35-4487-A08F-B233E1BB454E}"/>
              </a:ext>
            </a:extLst>
          </p:cNvPr>
          <p:cNvCxnSpPr/>
          <p:nvPr/>
        </p:nvCxnSpPr>
        <p:spPr>
          <a:xfrm>
            <a:off x="5007006" y="460242"/>
            <a:ext cx="6222133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53DC2E55-1808-4B0F-ACB8-965DAAB4E5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012267"/>
            <a:ext cx="12192000" cy="4377050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0BD7CC3-C569-4327-A7F8-B576FD345DFA}"/>
              </a:ext>
            </a:extLst>
          </p:cNvPr>
          <p:cNvSpPr/>
          <p:nvPr/>
        </p:nvSpPr>
        <p:spPr>
          <a:xfrm>
            <a:off x="5060272" y="3086101"/>
            <a:ext cx="6137056" cy="276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>
                <a:solidFill>
                  <a:prstClr val="white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Тюменская область, Тюменский округ</a:t>
            </a:r>
          </a:p>
          <a:p>
            <a:endParaRPr lang="ru-RU" sz="2400">
              <a:solidFill>
                <a:prstClr val="white"/>
              </a:solidFill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400">
                <a:solidFill>
                  <a:prstClr val="white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ЛАТЫНЦЕВА МАРИНА ВАЛЕРЬЕВНА // воспитатель МАДОУ Боровского детского сада «Журавушка»</a:t>
            </a:r>
            <a:br>
              <a:rPr lang="ru-RU" sz="2400" b="1">
                <a:solidFill>
                  <a:prstClr val="white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ru-RU" sz="3600" b="1">
                <a:solidFill>
                  <a:srgbClr val="190CC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3166737-9A2B-48E3-A1F1-F3A89EB073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399" y="1287261"/>
            <a:ext cx="4912748" cy="3151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587203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A2D2AB5-0E2F-3D9F-0C5A-4751AD0C6653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1BB222B7-5349-FAC1-CC45-41508232B80B}"/>
              </a:ext>
            </a:extLst>
          </p:cNvPr>
          <p:cNvSpPr/>
          <p:nvPr/>
        </p:nvSpPr>
        <p:spPr>
          <a:xfrm>
            <a:off x="381000" y="514350"/>
            <a:ext cx="4038600" cy="158115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lnSpc>
                <a:spcPct val="107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sz="2800" b="1">
                <a:solidFill>
                  <a:schemeClr val="bg1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Ядро модели </a:t>
            </a:r>
          </a:p>
          <a:p>
            <a:pPr lvl="0" algn="ctr" eaLnBrk="0" fontAlgn="base" hangingPunct="0">
              <a:lnSpc>
                <a:spcPct val="107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sz="2800">
                <a:solidFill>
                  <a:schemeClr val="bg1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состоит из трёх этапов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E9EDA01-DA5D-4479-F6B5-04B9FD828B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82342" y="255189"/>
            <a:ext cx="2103302" cy="2054530"/>
          </a:xfrm>
          <a:prstGeom prst="rect">
            <a:avLst/>
          </a:prstGeom>
        </p:spPr>
      </p:pic>
      <p:pic>
        <p:nvPicPr>
          <p:cNvPr id="3" name="Рисунок 2" descr="Изображение выглядит как текст, круг, логотип, Шрифт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B37DECA0-3D99-5F33-8A5A-051C78D74F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413556">
            <a:off x="3651325" y="2005979"/>
            <a:ext cx="4889350" cy="4640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19408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 p14:dur="2000">
        <p159:morph option="byObject"/>
      </p:transition>
    </mc:Choice>
    <mc:Fallback>
      <p:transition spd="slow">
        <p:fade/>
      </p:transition>
    </mc:Fallback>
  </mc:AlternateContent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E6814D9-71E0-5D08-BD63-8BA11508FCB9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75DBDBDA-7570-DB21-1B1F-EB339EBE80FD}"/>
              </a:ext>
            </a:extLst>
          </p:cNvPr>
          <p:cNvSpPr/>
          <p:nvPr/>
        </p:nvSpPr>
        <p:spPr>
          <a:xfrm>
            <a:off x="381000" y="514350"/>
            <a:ext cx="4038600" cy="158115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lnSpc>
                <a:spcPct val="107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sz="2800" b="1">
                <a:solidFill>
                  <a:schemeClr val="bg1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Ядро модели </a:t>
            </a:r>
          </a:p>
          <a:p>
            <a:pPr lvl="0" algn="ctr" eaLnBrk="0" fontAlgn="base" hangingPunct="0">
              <a:lnSpc>
                <a:spcPct val="107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sz="2800">
                <a:solidFill>
                  <a:schemeClr val="bg1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состоит из трёх этапов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CCEBF5C-CCE1-6F83-B61C-D116B4B9D9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82342" y="255189"/>
            <a:ext cx="2103302" cy="2054530"/>
          </a:xfrm>
          <a:prstGeom prst="rect">
            <a:avLst/>
          </a:prstGeom>
        </p:spPr>
      </p:pic>
      <p:pic>
        <p:nvPicPr>
          <p:cNvPr id="3" name="Рисунок 2" descr="Изображение выглядит как текст, круг, логотип, Шрифт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C2DA3BE7-F299-5CB0-172D-A152F8A3C6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200000">
            <a:off x="3527237" y="2090643"/>
            <a:ext cx="4889350" cy="4640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61127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 p14:dur="2000">
        <p159:morph option="byObject"/>
      </p:transition>
    </mc:Choice>
    <mc:Fallback>
      <p:transition spd="slow">
        <p:fade/>
      </p:transition>
    </mc:Fallback>
  </mc:AlternateContent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AD3C902-9926-7AC2-4794-C7C9B330003B}"/>
            </a:ext>
          </a:extLst>
        </p:cNvPr>
        <p:cNvGrpSpPr/>
        <p:nvPr/>
      </p:nvGrpSpPr>
      <p:grpSpPr>
        <a:xfrm>
          <a:off x="0" y="0"/>
          <a:ext cx="0" cy="0"/>
        </a:xfrm>
      </p:grpSpPr>
      <p:pic>
        <p:nvPicPr>
          <p:cNvPr id="11" name="Рисунок 10" descr="Изображение выглядит как текст, Шрифт, логотип, снимок экран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C5B27C44-F38D-0B89-19FF-C424D32444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6145" y="716332"/>
            <a:ext cx="5530759" cy="1817453"/>
          </a:xfrm>
          <a:prstGeom prst="rect">
            <a:avLst/>
          </a:prstGeom>
        </p:spPr>
      </p:pic>
      <p:pic>
        <p:nvPicPr>
          <p:cNvPr id="13" name="Рисунок 12" descr="Изображение выглядит как текст, круг, логотип, Шрифт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3A46419C-4B85-A6E8-171F-D1C62F1F7F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3844" y="2177968"/>
            <a:ext cx="3030988" cy="2876632"/>
          </a:xfrm>
          <a:prstGeom prst="rect">
            <a:avLst/>
          </a:prstGeom>
        </p:spPr>
      </p:pic>
      <p:pic>
        <p:nvPicPr>
          <p:cNvPr id="17" name="Рисунок 16" descr="Изображение выглядит как текст, Шрифт, визитная карточка, графический дизайн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2B3371F0-231C-476B-7C9C-93C5A34FF5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3801" y="724813"/>
            <a:ext cx="1848730" cy="5670826"/>
          </a:xfrm>
          <a:prstGeom prst="rect">
            <a:avLst/>
          </a:prstGeom>
        </p:spPr>
      </p:pic>
      <p:pic>
        <p:nvPicPr>
          <p:cNvPr id="19" name="Рисунок 18" descr="Изображение выглядит как текст, Шрифт, Графика, белый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BF0AFF6C-1B0D-50AA-5963-6903B3A7F03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7838" y="4557434"/>
            <a:ext cx="5560662" cy="1821831"/>
          </a:xfrm>
          <a:prstGeom prst="rect">
            <a:avLst/>
          </a:prstGeom>
        </p:spPr>
      </p:pic>
      <p:pic>
        <p:nvPicPr>
          <p:cNvPr id="21" name="Рисунок 20" descr="Изображение выглядит как текст, визитная карточка, Шрифт, логотип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F329E787-47E6-EBDB-1D9C-8231F809C94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6850" y="749688"/>
            <a:ext cx="1801484" cy="5605068"/>
          </a:xfrm>
          <a:prstGeom prst="rect">
            <a:avLst/>
          </a:prstGeom>
        </p:spPr>
      </p:pic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8D307A59-C1F6-41AC-B4F9-5EC866E6BB02}"/>
              </a:ext>
            </a:extLst>
          </p:cNvPr>
          <p:cNvSpPr/>
          <p:nvPr/>
        </p:nvSpPr>
        <p:spPr>
          <a:xfrm>
            <a:off x="7419974" y="3009899"/>
            <a:ext cx="4524375" cy="1857375"/>
          </a:xfrm>
          <a:prstGeom prst="roundRect">
            <a:avLst/>
          </a:prstGeom>
          <a:solidFill>
            <a:srgbClr val="0099CC"/>
          </a:solidFill>
          <a:ln>
            <a:solidFill>
              <a:srgbClr val="0099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2800">
                <a:solidFill>
                  <a:schemeClr val="bg1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Четыре блока развивающего игрового оборудования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EF70424-27E4-4B1D-B671-BB2D701D6DD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63175" y="210985"/>
            <a:ext cx="1899376" cy="1855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958752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0928" y="1452893"/>
            <a:ext cx="4139589" cy="2351483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1026" name="Picture 2" descr="https://avatars.mds.yandex.net/i?id=75d131e08fda939917eca2035529a80cf1457295-8306751-images-thumbs&amp;n=13">
            <a:extLst>
              <a:ext uri="{FF2B5EF4-FFF2-40B4-BE49-F238E27FC236}">
                <a16:creationId xmlns:a16="http://schemas.microsoft.com/office/drawing/2014/main" id="{9BDFA142-02C6-4D92-BE34-E7F803D292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49466" y="4786643"/>
            <a:ext cx="1807319" cy="1554521"/>
          </a:xfrm>
          <a:prstGeom prst="rect">
            <a:avLst/>
          </a:prstGeom>
          <a:noFill/>
          <a:ln w="28575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DF40F53-C8B8-4E4C-B74A-926629F6A7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58"/>
          <a:stretch>
            <a:fillRect/>
          </a:stretch>
        </p:blipFill>
        <p:spPr>
          <a:xfrm>
            <a:off x="7740652" y="4275929"/>
            <a:ext cx="4156957" cy="2382045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80B27789-B1BB-44A3-8286-43B7955E403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2903" y="1787223"/>
            <a:ext cx="1951120" cy="1768418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pic>
        <p:nvPicPr>
          <p:cNvPr id="7" name="Рисунок 6" descr="Изображение выглядит как текст, круг, логотип, Шрифт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23D06C85-DD2E-29F2-45F5-AA9334FEA6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0970" y="2569952"/>
            <a:ext cx="2535255" cy="2406144"/>
          </a:xfrm>
          <a:prstGeom prst="rect">
            <a:avLst/>
          </a:prstGeom>
        </p:spPr>
      </p:pic>
      <p:pic>
        <p:nvPicPr>
          <p:cNvPr id="18" name="Рисунок 17" descr="Изображение выглядит как текст, Шрифт, логотип, снимок экран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9A2133FF-9B44-9B11-5EAA-0AFD553E8C8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260" y="1030005"/>
            <a:ext cx="5265465" cy="1855974"/>
          </a:xfrm>
          <a:prstGeom prst="rect">
            <a:avLst/>
          </a:prstGeom>
        </p:spPr>
      </p:pic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EFA812CA-ABB5-49B0-92EC-5F4BF8AD1678}"/>
              </a:ext>
            </a:extLst>
          </p:cNvPr>
          <p:cNvSpPr/>
          <p:nvPr/>
        </p:nvSpPr>
        <p:spPr>
          <a:xfrm>
            <a:off x="6553200" y="285750"/>
            <a:ext cx="4743450" cy="914400"/>
          </a:xfrm>
          <a:prstGeom prst="roundRect">
            <a:avLst/>
          </a:prstGeom>
          <a:solidFill>
            <a:srgbClr val="0099CC"/>
          </a:solidFill>
          <a:ln>
            <a:solidFill>
              <a:srgbClr val="0099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3200">
                <a:solidFill>
                  <a:schemeClr val="bg1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1. МОДЕЛИРОВАНИЕ </a:t>
            </a: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0496A7F4-387A-484F-9CEF-B6E0200A474B}"/>
              </a:ext>
            </a:extLst>
          </p:cNvPr>
          <p:cNvCxnSpPr/>
          <p:nvPr/>
        </p:nvCxnSpPr>
        <p:spPr>
          <a:xfrm>
            <a:off x="6162675" y="4010025"/>
            <a:ext cx="4733925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336790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8005" y="1475475"/>
            <a:ext cx="4908195" cy="2864847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30867BD-E20F-413F-8CD4-C93EF8D4C6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9855" y="5004969"/>
            <a:ext cx="1854415" cy="1363790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42B917A4-5826-485C-AC00-A8E609B7EAE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8955" y="5024019"/>
            <a:ext cx="1854415" cy="136379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28575">
            <a:solidFill>
              <a:schemeClr val="bg1"/>
            </a:solidFill>
          </a:ln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15519185-FE68-454A-A64C-D6DB8815CF0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6907" y="5014494"/>
            <a:ext cx="1755405" cy="1363790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pic>
        <p:nvPicPr>
          <p:cNvPr id="11" name="Рисунок 10" descr="Изображение выглядит как текст, Шрифт, логотип, снимок экран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58B54125-FAC2-3703-14EF-02913D33D50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188" y="834380"/>
            <a:ext cx="4988387" cy="1675688"/>
          </a:xfrm>
          <a:prstGeom prst="rect">
            <a:avLst/>
          </a:prstGeom>
        </p:spPr>
      </p:pic>
      <p:pic>
        <p:nvPicPr>
          <p:cNvPr id="13" name="Рисунок 12" descr="Изображение выглядит как текст, круг, логотип, Шрифт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C1C2A1AC-0C89-E5C0-C2A5-86FE85CFFF8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428" y="2238375"/>
            <a:ext cx="2644071" cy="2509419"/>
          </a:xfrm>
          <a:prstGeom prst="rect">
            <a:avLst/>
          </a:prstGeom>
        </p:spPr>
      </p:pic>
      <p:pic>
        <p:nvPicPr>
          <p:cNvPr id="17" name="Рисунок 16" descr="Изображение выглядит как текст, Шрифт, визитная карточка, графический дизайн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B3D6FC4B-CED7-BC23-E199-DB949B1A2E1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0083" y="895350"/>
            <a:ext cx="1644171" cy="5043359"/>
          </a:xfrm>
          <a:prstGeom prst="rect">
            <a:avLst/>
          </a:prstGeom>
        </p:spPr>
      </p:pic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5AE6AF2A-8CDD-40F7-B08E-58D8C3176CB0}"/>
              </a:ext>
            </a:extLst>
          </p:cNvPr>
          <p:cNvSpPr/>
          <p:nvPr/>
        </p:nvSpPr>
        <p:spPr>
          <a:xfrm>
            <a:off x="7096124" y="323849"/>
            <a:ext cx="3933826" cy="847725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>
                <a:solidFill>
                  <a:schemeClr val="bg1"/>
                </a:solidFill>
                <a:latin typeface="Century Gothic" panose="020b0502020202020204" pitchFamily="34" charset="0"/>
                <a:ea typeface="+mj-ea"/>
                <a:cs typeface="Times New Roman" panose="02020603050405020304" pitchFamily="18" charset="0"/>
              </a:rPr>
              <a:t>2. МЕХАНИКА </a:t>
            </a:r>
            <a:endParaRPr lang="ru-RU" sz="320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7DC49414-9B7E-4357-9A19-572038BAD4DF}"/>
              </a:ext>
            </a:extLst>
          </p:cNvPr>
          <p:cNvCxnSpPr/>
          <p:nvPr/>
        </p:nvCxnSpPr>
        <p:spPr>
          <a:xfrm>
            <a:off x="6896100" y="4610100"/>
            <a:ext cx="4448175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15373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D3C15EF-6BD2-B507-0823-E81273CFCF60}"/>
            </a:ext>
          </a:extLst>
        </p:cNvPr>
        <p:cNvGrpSpPr/>
        <p:nvPr/>
      </p:nvGrpSpPr>
      <p:grpSpPr>
        <a:xfrm>
          <a:off x="0" y="0"/>
          <a:ext cx="0" cy="0"/>
        </a:xfrm>
      </p:grpSpPr>
      <p:pic>
        <p:nvPicPr>
          <p:cNvPr id="11" name="Рисунок 10" descr="Изображение выглядит как текст, Шрифт, логотип, снимок экран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3A0C2C81-3F5C-CF77-3B9A-738AFF43A7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188" y="888214"/>
            <a:ext cx="4828127" cy="1621854"/>
          </a:xfrm>
          <a:prstGeom prst="rect">
            <a:avLst/>
          </a:prstGeom>
        </p:spPr>
      </p:pic>
      <p:pic>
        <p:nvPicPr>
          <p:cNvPr id="13" name="Рисунок 12" descr="Изображение выглядит как текст, круг, логотип, Шрифт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E51F37EA-74E4-7D1C-0C7D-8C7F142021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859" y="2219417"/>
            <a:ext cx="2558618" cy="2428318"/>
          </a:xfrm>
          <a:prstGeom prst="rect">
            <a:avLst/>
          </a:prstGeom>
        </p:spPr>
      </p:pic>
      <p:pic>
        <p:nvPicPr>
          <p:cNvPr id="17" name="Рисунок 16" descr="Изображение выглядит как текст, Шрифт, визитная карточка, графический дизайн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34BE1EC3-4EAE-6BC4-FCD9-B570C9E579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9419" y="967666"/>
            <a:ext cx="1582187" cy="4853229"/>
          </a:xfrm>
          <a:prstGeom prst="rect">
            <a:avLst/>
          </a:prstGeom>
        </p:spPr>
      </p:pic>
      <p:pic>
        <p:nvPicPr>
          <p:cNvPr id="19" name="Рисунок 18" descr="Изображение выглядит как текст, Шрифт, Графика, белый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33ED0B0F-95F5-BA9D-A8CE-CF5CCEF56B0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915" y="4259529"/>
            <a:ext cx="4810645" cy="157610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7A7CC57-F281-02F1-5CB9-C3170C4BDC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76146" y="1390490"/>
            <a:ext cx="4066793" cy="2364765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1EFCD44-33F2-AC66-8E06-B664593B728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1"/>
          <a:stretch>
            <a:fillRect/>
          </a:stretch>
        </p:blipFill>
        <p:spPr>
          <a:xfrm rot="16200000">
            <a:off x="9017701" y="3656789"/>
            <a:ext cx="2120873" cy="3065774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9" name="Рисунок 8" descr="Изображение выглядит как в помещении, искусство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6C7FB3F6-B2C5-5B7A-DC2F-42F60B90C60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06" t="2085" r="11698" b="8955"/>
          <a:stretch>
            <a:fillRect/>
          </a:stretch>
        </p:blipFill>
        <p:spPr bwMode="auto">
          <a:xfrm>
            <a:off x="10324730" y="1363003"/>
            <a:ext cx="1295167" cy="239731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B7F890A3-D793-EB4B-DB6B-48A5C77F5F2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49510" y="4614360"/>
            <a:ext cx="2481105" cy="1589784"/>
          </a:xfrm>
          <a:prstGeom prst="rect">
            <a:avLst/>
          </a:prstGeom>
        </p:spPr>
      </p:pic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6A400298-27F7-4C6D-AA9C-98853BA89639}"/>
              </a:ext>
            </a:extLst>
          </p:cNvPr>
          <p:cNvSpPr/>
          <p:nvPr/>
        </p:nvSpPr>
        <p:spPr>
          <a:xfrm>
            <a:off x="6738151" y="355108"/>
            <a:ext cx="4296792" cy="825622"/>
          </a:xfrm>
          <a:prstGeom prst="roundRect">
            <a:avLst/>
          </a:prstGeom>
          <a:solidFill>
            <a:srgbClr val="0099CC"/>
          </a:solidFill>
          <a:ln>
            <a:solidFill>
              <a:srgbClr val="0099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>
                <a:solidFill>
                  <a:schemeClr val="bg1"/>
                </a:solidFill>
                <a:latin typeface="Century Gothic" panose="020b0502020202020204" pitchFamily="34" charset="0"/>
                <a:ea typeface="+mj-ea"/>
                <a:cs typeface="Times New Roman" panose="02020603050405020304" pitchFamily="18" charset="0"/>
              </a:rPr>
              <a:t>3. ТРАНСФОРМАЦИЯ </a:t>
            </a:r>
            <a:endParaRPr lang="ru-RU" sz="280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853011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0622668-A31E-4F8B-3CAC-D29078956C98}"/>
            </a:ext>
          </a:extLst>
        </p:cNvPr>
        <p:cNvGrpSpPr/>
        <p:nvPr/>
      </p:nvGrpSpPr>
      <p:grpSpPr>
        <a:xfrm>
          <a:off x="0" y="0"/>
          <a:ext cx="0" cy="0"/>
        </a:xfrm>
      </p:grpSpPr>
      <p:pic>
        <p:nvPicPr>
          <p:cNvPr id="11" name="Рисунок 10" descr="Изображение выглядит как текст, Шрифт, логотип, снимок экран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19B3FFE1-0459-6721-D4EE-EAEBFADFA3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14" y="920949"/>
            <a:ext cx="4990488" cy="1662157"/>
          </a:xfrm>
          <a:prstGeom prst="rect">
            <a:avLst/>
          </a:prstGeom>
        </p:spPr>
      </p:pic>
      <p:pic>
        <p:nvPicPr>
          <p:cNvPr id="13" name="Рисунок 12" descr="Изображение выглядит как текст, круг, логотип, Шрифт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E89D061D-3F6B-C1BE-B4B3-BAEEE2D2BC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7018" y="2281561"/>
            <a:ext cx="2675992" cy="2564189"/>
          </a:xfrm>
          <a:prstGeom prst="rect">
            <a:avLst/>
          </a:prstGeom>
        </p:spPr>
      </p:pic>
      <p:pic>
        <p:nvPicPr>
          <p:cNvPr id="17" name="Рисунок 16" descr="Изображение выглядит как текст, Шрифт, визитная карточка, графический дизайн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5544AE9C-E763-BAED-8419-CF77011ACB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076" y="965188"/>
            <a:ext cx="1650345" cy="5062296"/>
          </a:xfrm>
          <a:prstGeom prst="rect">
            <a:avLst/>
          </a:prstGeom>
        </p:spPr>
      </p:pic>
      <p:pic>
        <p:nvPicPr>
          <p:cNvPr id="19" name="Рисунок 18" descr="Изображение выглядит как текст, Шрифт, Графика, белый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2341F600-9019-986E-BB7A-026CA4D628F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488" y="4435002"/>
            <a:ext cx="4970408" cy="1628447"/>
          </a:xfrm>
          <a:prstGeom prst="rect">
            <a:avLst/>
          </a:prstGeom>
        </p:spPr>
      </p:pic>
      <p:pic>
        <p:nvPicPr>
          <p:cNvPr id="21" name="Рисунок 20" descr="Изображение выглядит как текст, визитная карточка, Шрифт, логотип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6E477916-06FD-D194-1389-70ECC707102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055" y="974755"/>
            <a:ext cx="1612534" cy="507981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A617C2E-6B58-6DCD-64D8-00F782EA2DB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09095" y="1138670"/>
            <a:ext cx="3400732" cy="256027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27C1071-E751-2A8B-82D5-C885F9AD2B1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05262" y="4057204"/>
            <a:ext cx="3567581" cy="2558192"/>
          </a:xfrm>
          <a:prstGeom prst="rect">
            <a:avLst/>
          </a:prstGeom>
          <a:ln>
            <a:noFill/>
          </a:ln>
          <a:effectLst/>
        </p:spPr>
      </p:pic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EFD40AC3-CD0E-461C-8D0F-24CCCDD5156E}"/>
              </a:ext>
            </a:extLst>
          </p:cNvPr>
          <p:cNvSpPr/>
          <p:nvPr/>
        </p:nvSpPr>
        <p:spPr>
          <a:xfrm>
            <a:off x="7267575" y="180975"/>
            <a:ext cx="4038600" cy="7715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>
                <a:solidFill>
                  <a:schemeClr val="bg1"/>
                </a:solidFill>
                <a:latin typeface="Century Gothic" panose="020b0502020202020204" pitchFamily="34" charset="0"/>
                <a:ea typeface="+mj-ea"/>
                <a:cs typeface="Times New Roman" panose="02020603050405020304" pitchFamily="18" charset="0"/>
              </a:rPr>
              <a:t>4. ЭЛЕКТРОНИКА </a:t>
            </a:r>
            <a:endParaRPr lang="ru-RU" sz="320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F0D8451-20FE-4E50-80CA-0DA5E9D11B3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55743" y="4305485"/>
            <a:ext cx="1454262" cy="2116675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7244D10-A992-4F1B-89AE-37E904D2FF9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450471" y="1118548"/>
            <a:ext cx="1467801" cy="2201701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70220270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672B7F6-046B-607B-2DDD-48BC7768B6BD}"/>
            </a:ext>
          </a:extLst>
        </p:cNvPr>
        <p:cNvGrpSpPr/>
        <p:nvPr/>
      </p:nvGrpSpPr>
      <p:grpSpPr>
        <a:xfrm>
          <a:off x="0" y="0"/>
          <a:ext cx="0" cy="0"/>
        </a:xfrm>
      </p:grpSpPr>
      <p:pic>
        <p:nvPicPr>
          <p:cNvPr id="11" name="Рисунок 10" descr="Изображение выглядит как текст, Шрифт, логотип, снимок экран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9807E7FD-3763-7CF2-E8DE-0E9EF47017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957" y="420455"/>
            <a:ext cx="6214823" cy="2023452"/>
          </a:xfrm>
          <a:prstGeom prst="rect">
            <a:avLst/>
          </a:prstGeom>
        </p:spPr>
      </p:pic>
      <p:pic>
        <p:nvPicPr>
          <p:cNvPr id="13" name="Рисунок 12" descr="Изображение выглядит как текст, круг, логотип, Шрифт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806E66DC-1C8F-98A4-37EC-903F043503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1038" y="2175029"/>
            <a:ext cx="3037966" cy="2883255"/>
          </a:xfrm>
          <a:prstGeom prst="rect">
            <a:avLst/>
          </a:prstGeom>
        </p:spPr>
      </p:pic>
      <p:pic>
        <p:nvPicPr>
          <p:cNvPr id="17" name="Рисунок 16" descr="Изображение выглядит как текст, Шрифт, визитная карточка, графический дизайн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4173B895-6C18-ED17-B3ED-B85025DBF3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9957" y="478692"/>
            <a:ext cx="1986211" cy="6149181"/>
          </a:xfrm>
          <a:prstGeom prst="rect">
            <a:avLst/>
          </a:prstGeom>
        </p:spPr>
      </p:pic>
      <p:pic>
        <p:nvPicPr>
          <p:cNvPr id="19" name="Рисунок 18" descr="Изображение выглядит как текст, Шрифт, Графика, белый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75805358-157F-186F-A201-ADE5F98FE9D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887" y="4673599"/>
            <a:ext cx="6128717" cy="1985877"/>
          </a:xfrm>
          <a:prstGeom prst="rect">
            <a:avLst/>
          </a:prstGeom>
        </p:spPr>
      </p:pic>
      <p:pic>
        <p:nvPicPr>
          <p:cNvPr id="21" name="Рисунок 20" descr="Изображение выглядит как текст, визитная карточка, Шрифт, логотип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D1B75600-7482-7606-E6FD-A22E5D53FB8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955" y="479964"/>
            <a:ext cx="1986211" cy="617982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3D315E8-7AD5-4CF9-BDFA-A8E4526E410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219093" y="201922"/>
            <a:ext cx="1710940" cy="1671266"/>
          </a:xfrm>
          <a:prstGeom prst="rect">
            <a:avLst/>
          </a:prstGeom>
        </p:spPr>
      </p:pic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5B91B47D-FF1E-4B30-9645-D6171A713172}"/>
              </a:ext>
            </a:extLst>
          </p:cNvPr>
          <p:cNvSpPr/>
          <p:nvPr/>
        </p:nvSpPr>
        <p:spPr>
          <a:xfrm>
            <a:off x="7892249" y="3400147"/>
            <a:ext cx="3968318" cy="1615735"/>
          </a:xfrm>
          <a:prstGeom prst="roundRect">
            <a:avLst/>
          </a:prstGeom>
          <a:solidFill>
            <a:srgbClr val="0099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2800">
                <a:solidFill>
                  <a:schemeClr val="bg1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Реализация трёх этапов в каждом блоке</a:t>
            </a:r>
          </a:p>
        </p:txBody>
      </p:sp>
    </p:spTree>
    <p:extLst>
      <p:ext uri="{BB962C8B-B14F-4D97-AF65-F5344CB8AC3E}">
        <p14:creationId xmlns:p14="http://schemas.microsoft.com/office/powerpoint/2010/main" val="335757420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9692AEDD-132B-8032-8D60-345CF0B8FD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162" y="309428"/>
            <a:ext cx="9047197" cy="710214"/>
          </a:xfrm>
          <a:ln w="38100">
            <a:solidFill>
              <a:srgbClr val="7030A0"/>
            </a:solidFill>
          </a:ln>
        </p:spPr>
        <p:txBody>
          <a:bodyPr>
            <a:normAutofit/>
          </a:bodyPr>
          <a:lstStyle/>
          <a:p>
            <a:pPr algn="ctr"/>
            <a:r>
              <a:rPr lang="ru-RU" sz="36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с родителями</a:t>
            </a:r>
          </a:p>
        </p:txBody>
      </p:sp>
      <p:graphicFrame>
        <p:nvGraphicFramePr>
          <p:cNvPr id="7" name="Диаграмма 6">
            <a:extLst>
              <a:ext uri="{FF2B5EF4-FFF2-40B4-BE49-F238E27FC236}">
                <a16:creationId xmlns:a16="http://schemas.microsoft.com/office/drawing/2014/main" id="{1BF6A97B-70A9-25F3-907E-DEEFE16BE33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63056142"/>
              </p:ext>
            </p:extLst>
          </p:nvPr>
        </p:nvGraphicFramePr>
        <p:xfrm>
          <a:off x="4381509" y="1345695"/>
          <a:ext cx="7147511" cy="4726211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7852978D-4169-B080-1B76-31C3BA69FE43}"/>
              </a:ext>
            </a:extLst>
          </p:cNvPr>
          <p:cNvSpPr/>
          <p:nvPr/>
        </p:nvSpPr>
        <p:spPr>
          <a:xfrm>
            <a:off x="2220904" y="1536983"/>
            <a:ext cx="1697131" cy="369332"/>
          </a:xfrm>
          <a:prstGeom prst="rect">
            <a:avLst/>
          </a:prstGeom>
          <a:ln>
            <a:solidFill>
              <a:srgbClr val="7030A0"/>
            </a:solidFill>
          </a:ln>
        </p:spPr>
        <p:txBody>
          <a:bodyPr wrap="none">
            <a:spAutoFit/>
          </a:bodyPr>
          <a:lstStyle/>
          <a:p>
            <a:pPr lvl="0"/>
            <a:r>
              <a:rPr lang="ru-RU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Анкетирование</a:t>
            </a:r>
            <a:endParaRPr lang="ru-RU">
              <a:solidFill>
                <a:prstClr val="black"/>
              </a:solidFill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C06F477-5103-4053-7A8C-28501F843C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702" y="2340422"/>
            <a:ext cx="3732404" cy="21049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79239302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BC0D3A6-78BE-E6DA-80D4-6C3579C4B100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8329EABD-63CB-29C7-5934-36B935737E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162" y="309428"/>
            <a:ext cx="9047197" cy="710214"/>
          </a:xfrm>
          <a:ln w="38100">
            <a:solidFill>
              <a:srgbClr val="7030A0"/>
            </a:solidFill>
          </a:ln>
        </p:spPr>
        <p:txBody>
          <a:bodyPr>
            <a:normAutofit/>
          </a:bodyPr>
          <a:lstStyle/>
          <a:p>
            <a:pPr algn="ctr"/>
            <a:r>
              <a:rPr lang="ru-RU" sz="36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с родителями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F3293CA-6C03-7C4B-F3F7-F098241E479D}"/>
              </a:ext>
            </a:extLst>
          </p:cNvPr>
          <p:cNvSpPr/>
          <p:nvPr/>
        </p:nvSpPr>
        <p:spPr>
          <a:xfrm>
            <a:off x="4851632" y="1099579"/>
            <a:ext cx="3247043" cy="1077218"/>
          </a:xfrm>
          <a:prstGeom prst="rect">
            <a:avLst/>
          </a:prstGeom>
          <a:ln>
            <a:solidFill>
              <a:srgbClr val="7030A0"/>
            </a:solidFill>
          </a:ln>
        </p:spPr>
        <p:txBody>
          <a:bodyPr wrap="none">
            <a:spAutoFit/>
          </a:bodyPr>
          <a:lstStyle/>
          <a:p>
            <a:r>
              <a:rPr lang="ru-RU" sz="16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Мастер-класс «Формирование</a:t>
            </a:r>
          </a:p>
          <a:p>
            <a:r>
              <a:rPr lang="ru-RU" sz="16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задатков  технического творчества</a:t>
            </a:r>
          </a:p>
          <a:p>
            <a:r>
              <a:rPr lang="ru-RU" sz="16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 помощью конструкторов </a:t>
            </a:r>
          </a:p>
          <a:p>
            <a:r>
              <a:rPr lang="ru-RU" sz="16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различными типами крепления»</a:t>
            </a:r>
            <a:endParaRPr lang="ru-RU" sz="160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D451F77-CF9E-5B02-4BC8-9398788A4BAF}"/>
              </a:ext>
            </a:extLst>
          </p:cNvPr>
          <p:cNvSpPr/>
          <p:nvPr/>
        </p:nvSpPr>
        <p:spPr>
          <a:xfrm>
            <a:off x="4851632" y="1099579"/>
            <a:ext cx="3247043" cy="1077218"/>
          </a:xfrm>
          <a:prstGeom prst="rect">
            <a:avLst/>
          </a:prstGeom>
          <a:ln>
            <a:solidFill>
              <a:srgbClr val="7030A0"/>
            </a:solidFill>
          </a:ln>
        </p:spPr>
        <p:txBody>
          <a:bodyPr wrap="none">
            <a:spAutoFit/>
          </a:bodyPr>
          <a:lstStyle/>
          <a:p>
            <a:r>
              <a:rPr lang="ru-RU" sz="16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Мастер-класс «Формирование</a:t>
            </a:r>
          </a:p>
          <a:p>
            <a:r>
              <a:rPr lang="ru-RU" sz="16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задатков  технического творчества</a:t>
            </a:r>
          </a:p>
          <a:p>
            <a:r>
              <a:rPr lang="ru-RU" sz="16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 помощью конструкторов </a:t>
            </a:r>
          </a:p>
          <a:p>
            <a:r>
              <a:rPr lang="ru-RU" sz="16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различными типами крепления»</a:t>
            </a:r>
            <a:endParaRPr lang="ru-RU" sz="160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471DD3D-2041-3D88-8175-451EB94935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2614" y="2406363"/>
            <a:ext cx="2067117" cy="2397405"/>
          </a:xfrm>
          <a:prstGeom prst="rect">
            <a:avLst/>
          </a:prstGeom>
          <a:ln w="19050">
            <a:solidFill>
              <a:schemeClr val="accent1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652FF9C-BDFB-0676-30FC-FDCCBCDC4826}"/>
              </a:ext>
            </a:extLst>
          </p:cNvPr>
          <p:cNvSpPr/>
          <p:nvPr/>
        </p:nvSpPr>
        <p:spPr>
          <a:xfrm>
            <a:off x="4980161" y="4935984"/>
            <a:ext cx="2771378" cy="584775"/>
          </a:xfrm>
          <a:prstGeom prst="rect">
            <a:avLst/>
          </a:prstGeom>
          <a:ln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ru-RU" sz="16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Практические рекомендации, </a:t>
            </a:r>
          </a:p>
          <a:p>
            <a:pPr lvl="0"/>
            <a:r>
              <a:rPr lang="ru-RU" sz="16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памятки и буклеты</a:t>
            </a:r>
            <a:endParaRPr lang="ru-RU" sz="1600">
              <a:solidFill>
                <a:prstClr val="black"/>
              </a:solidFill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09AD2D5-873F-4A03-1D99-9BA8BB22EF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953" y="1483595"/>
            <a:ext cx="4489799" cy="22253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6716031F-A980-6EE3-F1B5-C24534A658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8953" y="4115681"/>
            <a:ext cx="4514673" cy="22253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A4FDA917-3A17-C411-3302-53FC7380DD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99149" y="1118897"/>
            <a:ext cx="3468791" cy="23101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CAE12397-684C-D778-EB2A-7F93D438C65F}"/>
              </a:ext>
            </a:extLst>
          </p:cNvPr>
          <p:cNvSpPr/>
          <p:nvPr/>
        </p:nvSpPr>
        <p:spPr>
          <a:xfrm>
            <a:off x="8399149" y="3528255"/>
            <a:ext cx="3566583" cy="584775"/>
          </a:xfrm>
          <a:prstGeom prst="rect">
            <a:avLst/>
          </a:prstGeom>
          <a:ln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r>
              <a:rPr lang="ru-RU" sz="160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Выставка детско-родительских работ </a:t>
            </a:r>
          </a:p>
          <a:p>
            <a:r>
              <a:rPr lang="ru-RU" sz="160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                   «Техно-Бум»</a:t>
            </a:r>
            <a:endParaRPr lang="ru-RU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62D5C212-70A9-5A5B-B61C-827466572CE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3728" y="4314214"/>
            <a:ext cx="1809816" cy="2413089"/>
          </a:xfrm>
          <a:prstGeom prst="rect">
            <a:avLst/>
          </a:prstGeom>
          <a:ln w="19050">
            <a:solidFill>
              <a:schemeClr val="accent1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40C20671-6D21-CE6F-33C8-C565F75BB44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2798" y="4301700"/>
            <a:ext cx="1819202" cy="2425603"/>
          </a:xfrm>
          <a:prstGeom prst="rect">
            <a:avLst/>
          </a:prstGeom>
          <a:ln w="19050">
            <a:solidFill>
              <a:schemeClr val="accent1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65650302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rgbClr val="0099C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36F236C-441D-EE12-CF80-B9484E0A5419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71A6911-988F-4981-8CC5-00F2486B79B4}"/>
              </a:ext>
            </a:extLst>
          </p:cNvPr>
          <p:cNvSpPr/>
          <p:nvPr/>
        </p:nvSpPr>
        <p:spPr>
          <a:xfrm>
            <a:off x="607929" y="382035"/>
            <a:ext cx="76274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>
                <a:solidFill>
                  <a:prstClr val="white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ВЫЗОВЫ СОВРЕМЕННОГО МИРА</a:t>
            </a:r>
            <a:endParaRPr lang="ru-RU" sz="360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8548DC5-11B9-435C-8D9B-9E227929CE68}"/>
              </a:ext>
            </a:extLst>
          </p:cNvPr>
          <p:cNvSpPr/>
          <p:nvPr/>
        </p:nvSpPr>
        <p:spPr>
          <a:xfrm>
            <a:off x="1263203" y="2147110"/>
            <a:ext cx="2590774" cy="64633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pPr lvl="0"/>
            <a:r>
              <a:rPr lang="ru-RU" sz="3600">
                <a:solidFill>
                  <a:prstClr val="white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ГИБКОСТИ</a:t>
            </a:r>
            <a:endParaRPr lang="ru-RU" sz="3600">
              <a:solidFill>
                <a:prstClr val="black"/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6936E07-C4DB-434A-9BBB-482A8BE1BD64}"/>
              </a:ext>
            </a:extLst>
          </p:cNvPr>
          <p:cNvSpPr/>
          <p:nvPr/>
        </p:nvSpPr>
        <p:spPr>
          <a:xfrm>
            <a:off x="4097554" y="2146581"/>
            <a:ext cx="3751348" cy="64633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pPr lvl="0"/>
            <a:r>
              <a:rPr lang="ru-RU" sz="3600">
                <a:solidFill>
                  <a:prstClr val="white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КРЕАТИВНОСТИ</a:t>
            </a:r>
            <a:endParaRPr lang="ru-RU" sz="3600">
              <a:solidFill>
                <a:prstClr val="black"/>
              </a:solidFill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74A74AF6-A6DF-499A-B043-B61639DB1CB8}"/>
              </a:ext>
            </a:extLst>
          </p:cNvPr>
          <p:cNvSpPr/>
          <p:nvPr/>
        </p:nvSpPr>
        <p:spPr>
          <a:xfrm>
            <a:off x="1949663" y="4649028"/>
            <a:ext cx="5517857" cy="1815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2800">
                <a:solidFill>
                  <a:prstClr val="white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ИНЖЕНЕРНОЕ ОБРАЗОВАНИЕ </a:t>
            </a:r>
          </a:p>
          <a:p>
            <a:pPr lvl="0" algn="ctr"/>
            <a:r>
              <a:rPr lang="ru-RU" sz="2800">
                <a:solidFill>
                  <a:prstClr val="white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НЕОБХОДИМО ВЫВЕСТИ </a:t>
            </a:r>
          </a:p>
          <a:p>
            <a:pPr lvl="0" algn="ctr"/>
            <a:r>
              <a:rPr lang="ru-RU" sz="2800">
                <a:solidFill>
                  <a:prstClr val="white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 ВЫСОКИЙ УРОВЕНЬ </a:t>
            </a:r>
          </a:p>
          <a:p>
            <a:pPr lvl="0" algn="ctr"/>
            <a:r>
              <a:rPr lang="ru-RU" sz="2800">
                <a:solidFill>
                  <a:prstClr val="white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 ВСЕХ ЕГО СТУПЕНЯХ</a:t>
            </a:r>
            <a:endParaRPr lang="ru-RU" sz="2800">
              <a:solidFill>
                <a:prstClr val="black"/>
              </a:solidFill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6B81A9E5-0D1A-402E-B04B-C03D0C05F5F9}"/>
              </a:ext>
            </a:extLst>
          </p:cNvPr>
          <p:cNvSpPr/>
          <p:nvPr/>
        </p:nvSpPr>
        <p:spPr>
          <a:xfrm>
            <a:off x="1261282" y="2990623"/>
            <a:ext cx="6612708" cy="64633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pPr lvl="0"/>
            <a:r>
              <a:rPr lang="ru-RU" sz="3600">
                <a:solidFill>
                  <a:prstClr val="white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РЕШЕНИЕ СЛОЖНЫХ ЗАДАЧ</a:t>
            </a:r>
            <a:endParaRPr lang="ru-RU" sz="3600">
              <a:solidFill>
                <a:prstClr val="black"/>
              </a:solidFill>
            </a:endParaRPr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8B224FB5-9540-4EB4-871C-B4BD92E11B17}"/>
              </a:ext>
            </a:extLst>
          </p:cNvPr>
          <p:cNvCxnSpPr/>
          <p:nvPr/>
        </p:nvCxnSpPr>
        <p:spPr>
          <a:xfrm>
            <a:off x="649827" y="1501205"/>
            <a:ext cx="2826704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1FBB645C-3190-4D13-85CA-F43CA720A748}"/>
              </a:ext>
            </a:extLst>
          </p:cNvPr>
          <p:cNvCxnSpPr/>
          <p:nvPr/>
        </p:nvCxnSpPr>
        <p:spPr>
          <a:xfrm>
            <a:off x="713626" y="4318752"/>
            <a:ext cx="2793054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DE59E824-FC3B-47DF-BDF4-1F3AC73FC242}"/>
              </a:ext>
            </a:extLst>
          </p:cNvPr>
          <p:cNvSpPr/>
          <p:nvPr/>
        </p:nvSpPr>
        <p:spPr>
          <a:xfrm>
            <a:off x="3621500" y="1277035"/>
            <a:ext cx="150714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>
                <a:solidFill>
                  <a:prstClr val="white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ТРЕБУЮТ</a:t>
            </a:r>
            <a:endParaRPr lang="ru-RU" sz="2400"/>
          </a:p>
        </p:txBody>
      </p: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6D185BD3-DDB9-4794-85AE-2AFE3ED937C2}"/>
              </a:ext>
            </a:extLst>
          </p:cNvPr>
          <p:cNvCxnSpPr/>
          <p:nvPr/>
        </p:nvCxnSpPr>
        <p:spPr>
          <a:xfrm>
            <a:off x="5193158" y="1499697"/>
            <a:ext cx="2826704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3CFFDAB3-6E19-47C6-A6E4-1F296D594E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71776" y="707548"/>
            <a:ext cx="3370157" cy="2690401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0234818B-5677-4A48-BAA2-8D0DBC9E5A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81743" y="3399384"/>
            <a:ext cx="3360190" cy="2864643"/>
          </a:xfrm>
          <a:prstGeom prst="rect">
            <a:avLst/>
          </a:prstGeom>
        </p:spPr>
      </p:pic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821A963C-81F4-4CC6-8FC8-B4BD19251C1D}"/>
              </a:ext>
            </a:extLst>
          </p:cNvPr>
          <p:cNvSpPr/>
          <p:nvPr/>
        </p:nvSpPr>
        <p:spPr>
          <a:xfrm>
            <a:off x="3575772" y="4041547"/>
            <a:ext cx="17924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400">
                <a:solidFill>
                  <a:prstClr val="white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ПОЭТОМУ</a:t>
            </a:r>
            <a:endParaRPr lang="ru-RU" sz="2400">
              <a:solidFill>
                <a:prstClr val="black"/>
              </a:solidFill>
            </a:endParaRPr>
          </a:p>
        </p:txBody>
      </p: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E2C152E7-9719-427D-8EE0-289609B10097}"/>
              </a:ext>
            </a:extLst>
          </p:cNvPr>
          <p:cNvCxnSpPr/>
          <p:nvPr/>
        </p:nvCxnSpPr>
        <p:spPr>
          <a:xfrm>
            <a:off x="5331493" y="4275843"/>
            <a:ext cx="2711676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7882102"/>
      </p:ext>
    </p:ext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B780BD9-88F0-AD8A-99FC-6CD9D0F73CC3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4310AD60-3F70-524C-A83A-FDD1C947226B}"/>
              </a:ext>
            </a:extLst>
          </p:cNvPr>
          <p:cNvSpPr txBox="1"/>
          <p:nvPr/>
        </p:nvSpPr>
        <p:spPr>
          <a:xfrm>
            <a:off x="2525401" y="213064"/>
            <a:ext cx="7337690" cy="665826"/>
          </a:xfrm>
          <a:prstGeom prst="rect">
            <a:avLst/>
          </a:prstGeom>
          <a:ln w="38100">
            <a:solidFill>
              <a:srgbClr val="7030A0"/>
            </a:solidFill>
          </a:ln>
        </p:spPr>
        <p:txBody>
          <a:bodyPr vert="horz" lIns="91440" tIns="45720" rIns="91440" bIns="45720" rtlCol="0" anchor="b">
            <a:normAutofit fontScale="67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с педагогами</a:t>
            </a:r>
            <a:endParaRPr lang="ru-RU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A099EC2-48B2-BAFC-75DA-22229EAF56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492" y="770563"/>
            <a:ext cx="3859381" cy="293725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7E4F7B5-24FD-2734-2D7A-AB1955B83D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8117" y="968750"/>
            <a:ext cx="3520595" cy="2358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308C713-761A-0D60-3AF0-76AF1A5DAF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8117" y="968750"/>
            <a:ext cx="3520595" cy="2358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19AE37B-3152-78C7-A154-F81EDF7BB3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4212" y="968750"/>
            <a:ext cx="3952288" cy="2358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3954DCE-107F-0F97-81D8-719657FCA7EE}"/>
              </a:ext>
            </a:extLst>
          </p:cNvPr>
          <p:cNvSpPr/>
          <p:nvPr/>
        </p:nvSpPr>
        <p:spPr>
          <a:xfrm>
            <a:off x="930648" y="3377170"/>
            <a:ext cx="2107565" cy="338554"/>
          </a:xfrm>
          <a:prstGeom prst="rect">
            <a:avLst/>
          </a:prstGeom>
          <a:ln>
            <a:solidFill>
              <a:srgbClr val="7030A0"/>
            </a:solidFill>
          </a:ln>
        </p:spPr>
        <p:txBody>
          <a:bodyPr wrap="none">
            <a:spAutoFit/>
          </a:bodyPr>
          <a:lstStyle/>
          <a:p>
            <a:pPr lvl="0"/>
            <a:r>
              <a:rPr lang="ru-RU" sz="16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Педагогический совет</a:t>
            </a:r>
            <a:endParaRPr lang="ru-RU" sz="1600">
              <a:solidFill>
                <a:prstClr val="black"/>
              </a:solidFill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F436B19B-5B77-E29F-FEE2-854E7E2A21E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057" y="3816147"/>
            <a:ext cx="3243910" cy="2828789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F7239B9A-B742-ED81-086B-0D03AE3C986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6643" y="3920884"/>
            <a:ext cx="3632069" cy="2724052"/>
          </a:xfrm>
          <a:prstGeom prst="rect">
            <a:avLst/>
          </a:prstGeom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ABCEF830-0FEF-886C-05DD-EE04CE2CF764}"/>
              </a:ext>
            </a:extLst>
          </p:cNvPr>
          <p:cNvSpPr/>
          <p:nvPr/>
        </p:nvSpPr>
        <p:spPr>
          <a:xfrm>
            <a:off x="5033497" y="3416810"/>
            <a:ext cx="1956626" cy="338554"/>
          </a:xfrm>
          <a:prstGeom prst="rect">
            <a:avLst/>
          </a:prstGeom>
          <a:ln>
            <a:solidFill>
              <a:srgbClr val="7030A0"/>
            </a:solidFill>
          </a:ln>
        </p:spPr>
        <p:txBody>
          <a:bodyPr wrap="none">
            <a:spAutoFit/>
          </a:bodyPr>
          <a:lstStyle/>
          <a:p>
            <a:pPr lvl="0"/>
            <a:r>
              <a:rPr lang="ru-RU" sz="16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Семинар-практикум</a:t>
            </a:r>
            <a:endParaRPr lang="ru-RU" sz="1600">
              <a:solidFill>
                <a:prstClr val="black"/>
              </a:solidFill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85B3AD68-A1DE-5F2E-41A4-0B84EA12002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4212" y="3920885"/>
            <a:ext cx="3952288" cy="27240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9E4E6B04-ACBC-1C31-0FA2-E3EE92B1F717}"/>
              </a:ext>
            </a:extLst>
          </p:cNvPr>
          <p:cNvSpPr/>
          <p:nvPr/>
        </p:nvSpPr>
        <p:spPr>
          <a:xfrm>
            <a:off x="9212706" y="3447832"/>
            <a:ext cx="1689587" cy="338554"/>
          </a:xfrm>
          <a:prstGeom prst="rect">
            <a:avLst/>
          </a:prstGeom>
          <a:ln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ru-RU" sz="16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Мастер-класс</a:t>
            </a:r>
            <a:endParaRPr lang="ru-RU" sz="16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3085171"/>
      </p:ext>
    </p:extLst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CF1B250-EEEB-F92B-7ED3-5733B818E75E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09088D9F-D6DC-338B-CE0C-7D495A9FFDE9}"/>
              </a:ext>
            </a:extLst>
          </p:cNvPr>
          <p:cNvSpPr txBox="1"/>
          <p:nvPr/>
        </p:nvSpPr>
        <p:spPr>
          <a:xfrm>
            <a:off x="2525401" y="213064"/>
            <a:ext cx="7337690" cy="665826"/>
          </a:xfrm>
          <a:prstGeom prst="rect">
            <a:avLst/>
          </a:prstGeom>
          <a:ln w="38100">
            <a:solidFill>
              <a:srgbClr val="7030A0"/>
            </a:solidFill>
          </a:ln>
        </p:spPr>
        <p:txBody>
          <a:bodyPr vert="horz" lIns="91440" tIns="45720" rIns="91440" bIns="45720" rtlCol="0" anchor="b">
            <a:normAutofit fontScale="67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с педагогами</a:t>
            </a:r>
            <a:endParaRPr lang="ru-RU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D128705-EFD5-E162-ACC7-E6B414A3EC03}"/>
              </a:ext>
            </a:extLst>
          </p:cNvPr>
          <p:cNvSpPr/>
          <p:nvPr/>
        </p:nvSpPr>
        <p:spPr>
          <a:xfrm>
            <a:off x="696054" y="1655074"/>
            <a:ext cx="1962313" cy="338554"/>
          </a:xfrm>
          <a:prstGeom prst="rect">
            <a:avLst/>
          </a:prstGeom>
          <a:ln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ru-RU" sz="16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Творческие группы</a:t>
            </a:r>
            <a:endParaRPr lang="ru-RU" sz="1600">
              <a:solidFill>
                <a:prstClr val="black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8FAD0BD-8B51-5D24-AB0A-265BE8FBF7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042" y="2319469"/>
            <a:ext cx="2594338" cy="34591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6A5E9FA-8343-B76D-650F-DFF1A03D02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7340" y="1103050"/>
            <a:ext cx="2986453" cy="31544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2A07D9B6-B2A6-3966-F94E-3804824B4B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7340" y="1103050"/>
            <a:ext cx="2986453" cy="31544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BF94ED80-3141-775A-68FD-2FD8D885B2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3477" y="1753261"/>
            <a:ext cx="1826333" cy="2408054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1863CA11-415C-BE3F-C2F6-231387CC11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16032" y="1753262"/>
            <a:ext cx="1718808" cy="2408054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600BF926-BA5F-9563-228C-38AF0D93277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97517" y="1753262"/>
            <a:ext cx="1804964" cy="2408054"/>
          </a:xfrm>
          <a:prstGeom prst="rect">
            <a:avLst/>
          </a:prstGeom>
        </p:spPr>
      </p:pic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0FCE2FD5-1E77-61EE-924C-AF62893AB320}"/>
              </a:ext>
            </a:extLst>
          </p:cNvPr>
          <p:cNvSpPr/>
          <p:nvPr/>
        </p:nvSpPr>
        <p:spPr>
          <a:xfrm>
            <a:off x="6206470" y="1061523"/>
            <a:ext cx="5609709" cy="584775"/>
          </a:xfrm>
          <a:prstGeom prst="rect">
            <a:avLst/>
          </a:prstGeom>
          <a:ln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60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Практическое пособие для педагогов по применению деталей конструктора «</a:t>
            </a:r>
            <a:r>
              <a:rPr lang="en-US" sz="160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THiNKERTOY Land</a:t>
            </a:r>
            <a:r>
              <a:rPr lang="ru-RU" sz="160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» </a:t>
            </a:r>
            <a:endParaRPr lang="ru-RU"/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B7137B05-B26B-CE30-B457-F4B1F462AED4}"/>
              </a:ext>
            </a:extLst>
          </p:cNvPr>
          <p:cNvSpPr/>
          <p:nvPr/>
        </p:nvSpPr>
        <p:spPr>
          <a:xfrm>
            <a:off x="4397555" y="4794093"/>
            <a:ext cx="2765598" cy="584775"/>
          </a:xfrm>
          <a:prstGeom prst="rect">
            <a:avLst/>
          </a:prstGeom>
          <a:ln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ru-RU" sz="16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Практические рекомендации, </a:t>
            </a:r>
          </a:p>
          <a:p>
            <a:pPr lvl="0"/>
            <a:r>
              <a:rPr lang="ru-RU" sz="16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памятки и буклеты</a:t>
            </a:r>
            <a:endParaRPr lang="ru-RU" sz="1600">
              <a:solidFill>
                <a:prstClr val="black"/>
              </a:solidFill>
            </a:endParaRP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CEABE2B8-7837-574E-6238-415330B5C07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3507" y="4479596"/>
            <a:ext cx="1627817" cy="2170423"/>
          </a:xfrm>
          <a:prstGeom prst="rect">
            <a:avLst/>
          </a:prstGeom>
          <a:ln w="28575">
            <a:solidFill>
              <a:schemeClr val="accent1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51BA1909-54B5-1706-D7AC-D49D1F57DB2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0211" y="4479596"/>
            <a:ext cx="1637097" cy="2165340"/>
          </a:xfrm>
          <a:prstGeom prst="rect">
            <a:avLst/>
          </a:prstGeom>
          <a:ln w="28575">
            <a:solidFill>
              <a:schemeClr val="accent1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2082277"/>
      </p:ext>
    </p:extLst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0BA1DD9-528C-697F-1702-223E35864103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82F9A1B6-D26D-C6EB-B3DF-F38E862BED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1083" y="169180"/>
            <a:ext cx="3841638" cy="621905"/>
          </a:xfrm>
          <a:ln w="38100">
            <a:solidFill>
              <a:srgbClr val="7030A0"/>
            </a:solidFill>
          </a:ln>
        </p:spPr>
        <p:txBody>
          <a:bodyPr>
            <a:normAutofit/>
          </a:bodyPr>
          <a:lstStyle/>
          <a:p>
            <a:pPr algn="ctr"/>
            <a:r>
              <a:rPr lang="ru-RU" sz="36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Внедрение опыта</a:t>
            </a:r>
          </a:p>
        </p:txBody>
      </p:sp>
      <p:pic>
        <p:nvPicPr>
          <p:cNvPr id="3" name="Рисунок 2" descr="Изображение выглядит как в помещении, стена, мебель, пол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66ED8E05-A967-AFF0-A532-B10FCE8B5E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7" t="11579" r="2512" b="2796"/>
          <a:stretch>
            <a:fillRect/>
          </a:stretch>
        </p:blipFill>
        <p:spPr>
          <a:xfrm>
            <a:off x="342538" y="936667"/>
            <a:ext cx="4057525" cy="2785534"/>
          </a:xfrm>
          <a:prstGeom prst="rect">
            <a:avLst/>
          </a:prstGeom>
        </p:spPr>
      </p:pic>
      <p:pic>
        <p:nvPicPr>
          <p:cNvPr id="11" name="Рисунок 10" descr="Изображение выглядит как одежда, в помещении, ребенок, начинающий ходить, мальчик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35AC0432-ECCE-A70D-FDBF-654A321956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03"/>
          <a:stretch>
            <a:fillRect/>
          </a:stretch>
        </p:blipFill>
        <p:spPr>
          <a:xfrm>
            <a:off x="5949464" y="755339"/>
            <a:ext cx="6138736" cy="3940948"/>
          </a:xfrm>
          <a:prstGeom prst="rect">
            <a:avLst/>
          </a:prstGeom>
        </p:spPr>
      </p:pic>
      <p:pic>
        <p:nvPicPr>
          <p:cNvPr id="12" name="Рисунок 11" descr="Изображение выглядит как ребенок, начинающий ходить, одежда, в помещении, Человеческое лицо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BA8CF5DF-56AD-586B-0DAC-239F472D7B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6969" y="3813536"/>
            <a:ext cx="3917243" cy="2937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187790"/>
      </p:ext>
    </p:extLst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CA3ABB7-89BF-CB86-633D-0B1C9519CA71}"/>
            </a:ext>
          </a:extLst>
        </p:cNvPr>
        <p:cNvGrpSpPr/>
        <p:nvPr/>
      </p:nvGrpSpPr>
      <p:grpSpPr>
        <a:xfrm>
          <a:off x="0" y="0"/>
          <a: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13FD719-D007-10F6-DFDE-0266C7A7FD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5143" y="971409"/>
            <a:ext cx="5379440" cy="5385922"/>
          </a:xfrm>
          <a:prstGeom prst="rect">
            <a:avLst/>
          </a:prstGeom>
        </p:spPr>
      </p:pic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4B10D7DC-CF0E-9288-BCB0-DD7347228C6D}"/>
              </a:ext>
            </a:extLst>
          </p:cNvPr>
          <p:cNvSpPr/>
          <p:nvPr/>
        </p:nvSpPr>
        <p:spPr>
          <a:xfrm>
            <a:off x="183092" y="2289175"/>
            <a:ext cx="4914899" cy="1876425"/>
          </a:xfrm>
          <a:prstGeom prst="roundRect">
            <a:avLst/>
          </a:prstGeom>
          <a:solidFill>
            <a:srgbClr val="0099CC"/>
          </a:solidFill>
          <a:ln>
            <a:solidFill>
              <a:srgbClr val="0099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2400">
                <a:solidFill>
                  <a:schemeClr val="bg1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Модель </a:t>
            </a:r>
          </a:p>
          <a:p>
            <a:pPr lvl="0" algn="ctr">
              <a:defRPr/>
            </a:pPr>
            <a:r>
              <a:rPr lang="ru-RU" sz="2400">
                <a:solidFill>
                  <a:schemeClr val="bg1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формирования </a:t>
            </a:r>
          </a:p>
          <a:p>
            <a:pPr lvl="0" algn="ctr">
              <a:defRPr/>
            </a:pPr>
            <a:r>
              <a:rPr lang="ru-RU" sz="2400">
                <a:solidFill>
                  <a:schemeClr val="bg1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у дошкольников предпосылок инженерного мышления</a:t>
            </a:r>
          </a:p>
        </p:txBody>
      </p:sp>
    </p:spTree>
    <p:extLst>
      <p:ext uri="{BB962C8B-B14F-4D97-AF65-F5344CB8AC3E}">
        <p14:creationId xmlns:p14="http://schemas.microsoft.com/office/powerpoint/2010/main" val="1591712054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9580AEB2-CC62-45C7-8557-4060C1FCE64D}"/>
              </a:ext>
            </a:extLst>
          </p:cNvPr>
          <p:cNvGrpSpPr/>
          <p:nvPr/>
        </p:nvGrpSpPr>
        <p:grpSpPr>
          <a:xfrm>
            <a:off x="1468895" y="989967"/>
            <a:ext cx="3553720" cy="2866205"/>
            <a:chOff x="1197386" y="1228392"/>
            <a:chExt cx="3248015" cy="2748964"/>
          </a:xfrm>
          <a:scene3d>
            <a:camera prst="perspectiveRelaxedModerately" zoom="92000"/>
            <a:lightRig rig="balanced" dir="t">
              <a:rot lat="0" lon="0" rev="12700000"/>
            </a:lightRig>
          </a:scene3d>
        </p:grpSpPr>
        <p:sp>
          <p:nvSpPr>
            <p:cNvPr id="11" name="Полилиния: фигура 10">
              <a:extLst>
                <a:ext uri="{FF2B5EF4-FFF2-40B4-BE49-F238E27FC236}">
                  <a16:creationId xmlns:a16="http://schemas.microsoft.com/office/drawing/2014/main" id="{D2F83740-1717-4444-A9F8-7A4DA95EA1AA}"/>
                </a:ext>
              </a:extLst>
            </p:cNvPr>
            <p:cNvSpPr/>
            <p:nvPr/>
          </p:nvSpPr>
          <p:spPr>
            <a:xfrm>
              <a:off x="1197386" y="1228392"/>
              <a:ext cx="3248015" cy="772947"/>
            </a:xfrm>
            <a:custGeom>
              <a:gdLst>
                <a:gd name="connsiteX0" fmla="*/ 128827 w 772947"/>
                <a:gd name="connsiteY0" fmla="*/ 0 h 3248015"/>
                <a:gd name="connsiteX1" fmla="*/ 644120 w 772947"/>
                <a:gd name="connsiteY1" fmla="*/ 0 h 3248015"/>
                <a:gd name="connsiteX2" fmla="*/ 772947 w 772947"/>
                <a:gd name="connsiteY2" fmla="*/ 128827 h 3248015"/>
                <a:gd name="connsiteX3" fmla="*/ 772947 w 772947"/>
                <a:gd name="connsiteY3" fmla="*/ 3248015 h 3248015"/>
                <a:gd name="connsiteX4" fmla="*/ 772947 w 772947"/>
                <a:gd name="connsiteY4" fmla="*/ 3248015 h 3248015"/>
                <a:gd name="connsiteX5" fmla="*/ 0 w 772947"/>
                <a:gd name="connsiteY5" fmla="*/ 3248015 h 3248015"/>
                <a:gd name="connsiteX6" fmla="*/ 0 w 772947"/>
                <a:gd name="connsiteY6" fmla="*/ 3248015 h 3248015"/>
                <a:gd name="connsiteX7" fmla="*/ 0 w 772947"/>
                <a:gd name="connsiteY7" fmla="*/ 128827 h 3248015"/>
                <a:gd name="connsiteX8" fmla="*/ 128827 w 772947"/>
                <a:gd name="connsiteY8" fmla="*/ 0 h 3248015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72947" h="3248015">
                  <a:moveTo>
                    <a:pt x="772947" y="541348"/>
                  </a:moveTo>
                  <a:lnTo>
                    <a:pt x="772947" y="2706667"/>
                  </a:lnTo>
                  <a:cubicBezTo>
                    <a:pt x="772947" y="3005643"/>
                    <a:pt x="759221" y="3248013"/>
                    <a:pt x="742289" y="3248013"/>
                  </a:cubicBezTo>
                  <a:lnTo>
                    <a:pt x="0" y="3248013"/>
                  </a:lnTo>
                  <a:lnTo>
                    <a:pt x="0" y="3248013"/>
                  </a:lnTo>
                  <a:lnTo>
                    <a:pt x="0" y="2"/>
                  </a:lnTo>
                  <a:lnTo>
                    <a:pt x="0" y="2"/>
                  </a:lnTo>
                  <a:lnTo>
                    <a:pt x="742289" y="2"/>
                  </a:lnTo>
                  <a:cubicBezTo>
                    <a:pt x="759221" y="2"/>
                    <a:pt x="772947" y="242372"/>
                    <a:pt x="772947" y="541348"/>
                  </a:cubicBezTo>
                  <a:close/>
                </a:path>
              </a:pathLst>
            </a:custGeom>
            <a:ln>
              <a:solidFill>
                <a:schemeClr val="accent3">
                  <a:lumMod val="75000"/>
                </a:schemeClr>
              </a:solidFill>
            </a:ln>
            <a:sp3d prstMaterial="plastic">
              <a:bevelT w="25400" h="25400"/>
              <a:bevelB w="25400" h="25400"/>
            </a:sp3d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42240" tIns="50432" rIns="50432" bIns="50432" numCol="1" spcCol="1270" anchor="ctr" anchorCtr="0">
              <a:noAutofit/>
            </a:bodyPr>
            <a:lstStyle/>
            <a:p>
              <a:pPr marL="228600" lvl="1" indent="-228600" algn="l" defTabSz="8890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ru-RU">
                  <a:solidFill>
                    <a:schemeClr val="bg2">
                      <a:lumMod val="25000"/>
                    </a:schemeClr>
                  </a:solidFill>
                  <a:latin typeface="Century Gothic" panose="020b0502020202020204" pitchFamily="34" charset="0"/>
                </a:rPr>
                <a:t>п</a:t>
              </a:r>
              <a:r>
                <a:rPr lang="ru-RU" kern="1200">
                  <a:solidFill>
                    <a:schemeClr val="bg2">
                      <a:lumMod val="25000"/>
                    </a:schemeClr>
                  </a:solidFill>
                  <a:latin typeface="Century Gothic" panose="020b0502020202020204" pitchFamily="34" charset="0"/>
                </a:rPr>
                <a:t>редставления в области естествознания</a:t>
              </a:r>
            </a:p>
          </p:txBody>
        </p:sp>
        <p:sp>
          <p:nvSpPr>
            <p:cNvPr id="13" name="Полилиния: фигура 12">
              <a:extLst>
                <a:ext uri="{FF2B5EF4-FFF2-40B4-BE49-F238E27FC236}">
                  <a16:creationId xmlns:a16="http://schemas.microsoft.com/office/drawing/2014/main" id="{919F4999-B822-497E-A6F8-70433680E730}"/>
                </a:ext>
              </a:extLst>
            </p:cNvPr>
            <p:cNvSpPr/>
            <p:nvPr/>
          </p:nvSpPr>
          <p:spPr>
            <a:xfrm>
              <a:off x="1197386" y="2216400"/>
              <a:ext cx="3248015" cy="772947"/>
            </a:xfrm>
            <a:custGeom>
              <a:gdLst>
                <a:gd name="connsiteX0" fmla="*/ 128827 w 772947"/>
                <a:gd name="connsiteY0" fmla="*/ 0 h 3248015"/>
                <a:gd name="connsiteX1" fmla="*/ 644120 w 772947"/>
                <a:gd name="connsiteY1" fmla="*/ 0 h 3248015"/>
                <a:gd name="connsiteX2" fmla="*/ 772947 w 772947"/>
                <a:gd name="connsiteY2" fmla="*/ 128827 h 3248015"/>
                <a:gd name="connsiteX3" fmla="*/ 772947 w 772947"/>
                <a:gd name="connsiteY3" fmla="*/ 3248015 h 3248015"/>
                <a:gd name="connsiteX4" fmla="*/ 772947 w 772947"/>
                <a:gd name="connsiteY4" fmla="*/ 3248015 h 3248015"/>
                <a:gd name="connsiteX5" fmla="*/ 0 w 772947"/>
                <a:gd name="connsiteY5" fmla="*/ 3248015 h 3248015"/>
                <a:gd name="connsiteX6" fmla="*/ 0 w 772947"/>
                <a:gd name="connsiteY6" fmla="*/ 3248015 h 3248015"/>
                <a:gd name="connsiteX7" fmla="*/ 0 w 772947"/>
                <a:gd name="connsiteY7" fmla="*/ 128827 h 3248015"/>
                <a:gd name="connsiteX8" fmla="*/ 128827 w 772947"/>
                <a:gd name="connsiteY8" fmla="*/ 0 h 3248015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72947" h="3248015">
                  <a:moveTo>
                    <a:pt x="772947" y="541348"/>
                  </a:moveTo>
                  <a:lnTo>
                    <a:pt x="772947" y="2706667"/>
                  </a:lnTo>
                  <a:cubicBezTo>
                    <a:pt x="772947" y="3005643"/>
                    <a:pt x="759221" y="3248013"/>
                    <a:pt x="742289" y="3248013"/>
                  </a:cubicBezTo>
                  <a:lnTo>
                    <a:pt x="0" y="3248013"/>
                  </a:lnTo>
                  <a:lnTo>
                    <a:pt x="0" y="3248013"/>
                  </a:lnTo>
                  <a:lnTo>
                    <a:pt x="0" y="2"/>
                  </a:lnTo>
                  <a:lnTo>
                    <a:pt x="0" y="2"/>
                  </a:lnTo>
                  <a:lnTo>
                    <a:pt x="742289" y="2"/>
                  </a:lnTo>
                  <a:cubicBezTo>
                    <a:pt x="759221" y="2"/>
                    <a:pt x="772947" y="242372"/>
                    <a:pt x="772947" y="541348"/>
                  </a:cubicBezTo>
                  <a:close/>
                </a:path>
              </a:pathLst>
            </a:custGeom>
            <a:ln>
              <a:solidFill>
                <a:schemeClr val="accent3">
                  <a:lumMod val="75000"/>
                </a:schemeClr>
              </a:solidFill>
            </a:ln>
            <a:sp3d prstMaterial="plastic">
              <a:bevelT w="25400" h="25400"/>
              <a:bevelB w="25400" h="25400"/>
            </a:sp3d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42240" tIns="50432" rIns="50432" bIns="50432" numCol="1" spcCol="1270" anchor="ctr" anchorCtr="0">
              <a:noAutofit/>
            </a:bodyPr>
            <a:lstStyle/>
            <a:p>
              <a:pPr marL="228600" lvl="1" indent="-228600" algn="l" defTabSz="8890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ru-RU">
                  <a:solidFill>
                    <a:schemeClr val="bg2">
                      <a:lumMod val="25000"/>
                    </a:schemeClr>
                  </a:solidFill>
                  <a:latin typeface="Century Gothic" panose="020b0502020202020204" pitchFamily="34" charset="0"/>
                </a:rPr>
                <a:t>м</a:t>
              </a:r>
              <a:r>
                <a:rPr lang="ru-RU" kern="1200">
                  <a:solidFill>
                    <a:schemeClr val="bg2">
                      <a:lumMod val="25000"/>
                    </a:schemeClr>
                  </a:solidFill>
                  <a:latin typeface="Century Gothic" panose="020b0502020202020204" pitchFamily="34" charset="0"/>
                </a:rPr>
                <a:t>атематики</a:t>
              </a:r>
            </a:p>
          </p:txBody>
        </p:sp>
        <p:sp>
          <p:nvSpPr>
            <p:cNvPr id="15" name="Полилиния: фигура 14">
              <a:extLst>
                <a:ext uri="{FF2B5EF4-FFF2-40B4-BE49-F238E27FC236}">
                  <a16:creationId xmlns:a16="http://schemas.microsoft.com/office/drawing/2014/main" id="{8A986D23-D54D-4C8F-AA55-D738F6F93DE2}"/>
                </a:ext>
              </a:extLst>
            </p:cNvPr>
            <p:cNvSpPr/>
            <p:nvPr/>
          </p:nvSpPr>
          <p:spPr>
            <a:xfrm>
              <a:off x="1197386" y="3204408"/>
              <a:ext cx="3248015" cy="772948"/>
            </a:xfrm>
            <a:custGeom>
              <a:gdLst>
                <a:gd name="connsiteX0" fmla="*/ 128827 w 772947"/>
                <a:gd name="connsiteY0" fmla="*/ 0 h 3248015"/>
                <a:gd name="connsiteX1" fmla="*/ 644120 w 772947"/>
                <a:gd name="connsiteY1" fmla="*/ 0 h 3248015"/>
                <a:gd name="connsiteX2" fmla="*/ 772947 w 772947"/>
                <a:gd name="connsiteY2" fmla="*/ 128827 h 3248015"/>
                <a:gd name="connsiteX3" fmla="*/ 772947 w 772947"/>
                <a:gd name="connsiteY3" fmla="*/ 3248015 h 3248015"/>
                <a:gd name="connsiteX4" fmla="*/ 772947 w 772947"/>
                <a:gd name="connsiteY4" fmla="*/ 3248015 h 3248015"/>
                <a:gd name="connsiteX5" fmla="*/ 0 w 772947"/>
                <a:gd name="connsiteY5" fmla="*/ 3248015 h 3248015"/>
                <a:gd name="connsiteX6" fmla="*/ 0 w 772947"/>
                <a:gd name="connsiteY6" fmla="*/ 3248015 h 3248015"/>
                <a:gd name="connsiteX7" fmla="*/ 0 w 772947"/>
                <a:gd name="connsiteY7" fmla="*/ 128827 h 3248015"/>
                <a:gd name="connsiteX8" fmla="*/ 128827 w 772947"/>
                <a:gd name="connsiteY8" fmla="*/ 0 h 3248015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72947" h="3248015">
                  <a:moveTo>
                    <a:pt x="772947" y="541348"/>
                  </a:moveTo>
                  <a:lnTo>
                    <a:pt x="772947" y="2706667"/>
                  </a:lnTo>
                  <a:cubicBezTo>
                    <a:pt x="772947" y="3005643"/>
                    <a:pt x="759221" y="3248013"/>
                    <a:pt x="742289" y="3248013"/>
                  </a:cubicBezTo>
                  <a:lnTo>
                    <a:pt x="0" y="3248013"/>
                  </a:lnTo>
                  <a:lnTo>
                    <a:pt x="0" y="3248013"/>
                  </a:lnTo>
                  <a:lnTo>
                    <a:pt x="0" y="2"/>
                  </a:lnTo>
                  <a:lnTo>
                    <a:pt x="0" y="2"/>
                  </a:lnTo>
                  <a:lnTo>
                    <a:pt x="742289" y="2"/>
                  </a:lnTo>
                  <a:cubicBezTo>
                    <a:pt x="759221" y="2"/>
                    <a:pt x="772947" y="242372"/>
                    <a:pt x="772947" y="541348"/>
                  </a:cubicBezTo>
                  <a:close/>
                </a:path>
              </a:pathLst>
            </a:custGeom>
            <a:ln>
              <a:solidFill>
                <a:schemeClr val="accent3">
                  <a:lumMod val="75000"/>
                </a:schemeClr>
              </a:solidFill>
            </a:ln>
            <a:sp3d prstMaterial="plastic">
              <a:bevelT w="25400" h="25400"/>
              <a:bevelB w="25400" h="25400"/>
            </a:sp3d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42240" tIns="50432" rIns="50432" bIns="50433" numCol="1" spcCol="1270" anchor="ctr" anchorCtr="0">
              <a:noAutofit/>
            </a:bodyPr>
            <a:lstStyle/>
            <a:p>
              <a:pPr marL="228600" lvl="1" indent="-228600" algn="l" defTabSz="8890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ru-RU">
                  <a:solidFill>
                    <a:schemeClr val="bg2">
                      <a:lumMod val="25000"/>
                    </a:schemeClr>
                  </a:solidFill>
                  <a:latin typeface="Century Gothic" panose="020b0502020202020204" pitchFamily="34" charset="0"/>
                </a:rPr>
                <a:t>и</a:t>
              </a:r>
              <a:r>
                <a:rPr lang="ru-RU" kern="1200">
                  <a:solidFill>
                    <a:schemeClr val="bg2">
                      <a:lumMod val="25000"/>
                    </a:schemeClr>
                  </a:solidFill>
                  <a:latin typeface="Century Gothic" panose="020b0502020202020204" pitchFamily="34" charset="0"/>
                </a:rPr>
                <a:t>нформатики</a:t>
              </a:r>
            </a:p>
          </p:txBody>
        </p:sp>
      </p:grpSp>
      <p:sp>
        <p:nvSpPr>
          <p:cNvPr id="3" name="Полилиния: фигура 2">
            <a:extLst>
              <a:ext uri="{FF2B5EF4-FFF2-40B4-BE49-F238E27FC236}">
                <a16:creationId xmlns:a16="http://schemas.microsoft.com/office/drawing/2014/main" id="{2BA135EF-2708-FAC6-C12F-E57377A83EFA}"/>
              </a:ext>
            </a:extLst>
          </p:cNvPr>
          <p:cNvSpPr/>
          <p:nvPr/>
        </p:nvSpPr>
        <p:spPr>
          <a:xfrm>
            <a:off x="1283304" y="3544828"/>
            <a:ext cx="3862984" cy="805914"/>
          </a:xfrm>
          <a:custGeom>
            <a:gdLst>
              <a:gd name="connsiteX0" fmla="*/ 128827 w 772947"/>
              <a:gd name="connsiteY0" fmla="*/ 0 h 3248015"/>
              <a:gd name="connsiteX1" fmla="*/ 644120 w 772947"/>
              <a:gd name="connsiteY1" fmla="*/ 0 h 3248015"/>
              <a:gd name="connsiteX2" fmla="*/ 772947 w 772947"/>
              <a:gd name="connsiteY2" fmla="*/ 128827 h 3248015"/>
              <a:gd name="connsiteX3" fmla="*/ 772947 w 772947"/>
              <a:gd name="connsiteY3" fmla="*/ 3248015 h 3248015"/>
              <a:gd name="connsiteX4" fmla="*/ 772947 w 772947"/>
              <a:gd name="connsiteY4" fmla="*/ 3248015 h 3248015"/>
              <a:gd name="connsiteX5" fmla="*/ 0 w 772947"/>
              <a:gd name="connsiteY5" fmla="*/ 3248015 h 3248015"/>
              <a:gd name="connsiteX6" fmla="*/ 0 w 772947"/>
              <a:gd name="connsiteY6" fmla="*/ 3248015 h 3248015"/>
              <a:gd name="connsiteX7" fmla="*/ 0 w 772947"/>
              <a:gd name="connsiteY7" fmla="*/ 128827 h 3248015"/>
              <a:gd name="connsiteX8" fmla="*/ 128827 w 772947"/>
              <a:gd name="connsiteY8" fmla="*/ 0 h 3248015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2947" h="3248015">
                <a:moveTo>
                  <a:pt x="772947" y="541348"/>
                </a:moveTo>
                <a:lnTo>
                  <a:pt x="772947" y="2706667"/>
                </a:lnTo>
                <a:cubicBezTo>
                  <a:pt x="772947" y="3005643"/>
                  <a:pt x="759221" y="3248013"/>
                  <a:pt x="742289" y="3248013"/>
                </a:cubicBezTo>
                <a:lnTo>
                  <a:pt x="0" y="3248013"/>
                </a:lnTo>
                <a:lnTo>
                  <a:pt x="0" y="3248013"/>
                </a:lnTo>
                <a:lnTo>
                  <a:pt x="0" y="2"/>
                </a:lnTo>
                <a:lnTo>
                  <a:pt x="0" y="2"/>
                </a:lnTo>
                <a:lnTo>
                  <a:pt x="742289" y="2"/>
                </a:lnTo>
                <a:cubicBezTo>
                  <a:pt x="759221" y="2"/>
                  <a:pt x="772947" y="242372"/>
                  <a:pt x="772947" y="541348"/>
                </a:cubicBezTo>
                <a:close/>
              </a:path>
            </a:pathLst>
          </a:custGeom>
          <a:ln>
            <a:solidFill>
              <a:schemeClr val="accent3">
                <a:lumMod val="75000"/>
              </a:schemeClr>
            </a:solidFill>
          </a:ln>
          <a:scene3d>
            <a:camera prst="perspectiveRelaxedModerately" zoom="92000"/>
            <a:lightRig rig="balanced" dir="t">
              <a:rot lat="0" lon="0" rev="12700000"/>
            </a:lightRig>
          </a:scene3d>
          <a:sp3d prstMaterial="plastic">
            <a:bevelT w="25400" h="25400"/>
            <a:bevelB w="25400" h="25400"/>
          </a:sp3d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42240" tIns="50432" rIns="50432" bIns="50433" numCol="1" spcCol="1270" anchor="ctr" anchorCtr="0">
            <a:noAutofit/>
          </a:bodyPr>
          <a:lstStyle/>
          <a:p>
            <a:pPr marL="228600" lvl="1" indent="-228600" algn="l" defTabSz="8890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ru-RU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и</a:t>
            </a:r>
            <a:r>
              <a:rPr lang="ru-RU" kern="120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нженерии</a:t>
            </a:r>
          </a:p>
        </p:txBody>
      </p:sp>
      <p:sp>
        <p:nvSpPr>
          <p:cNvPr id="16" name="Полилиния: фигура 15">
            <a:extLst>
              <a:ext uri="{FF2B5EF4-FFF2-40B4-BE49-F238E27FC236}">
                <a16:creationId xmlns:a16="http://schemas.microsoft.com/office/drawing/2014/main" id="{9286ADF0-E7B6-F165-9454-F280C784B0C6}"/>
              </a:ext>
            </a:extLst>
          </p:cNvPr>
          <p:cNvSpPr/>
          <p:nvPr/>
        </p:nvSpPr>
        <p:spPr>
          <a:xfrm>
            <a:off x="748933" y="2680729"/>
            <a:ext cx="636819" cy="843705"/>
          </a:xfrm>
          <a:custGeom>
            <a:gdLst>
              <a:gd name="connsiteX0" fmla="*/ 0 w 1189150"/>
              <a:gd name="connsiteY0" fmla="*/ 0 h 832405"/>
              <a:gd name="connsiteX1" fmla="*/ 772948 w 1189150"/>
              <a:gd name="connsiteY1" fmla="*/ 0 h 832405"/>
              <a:gd name="connsiteX2" fmla="*/ 1189150 w 1189150"/>
              <a:gd name="connsiteY2" fmla="*/ 416203 h 832405"/>
              <a:gd name="connsiteX3" fmla="*/ 772948 w 1189150"/>
              <a:gd name="connsiteY3" fmla="*/ 832405 h 832405"/>
              <a:gd name="connsiteX4" fmla="*/ 0 w 1189150"/>
              <a:gd name="connsiteY4" fmla="*/ 832405 h 832405"/>
              <a:gd name="connsiteX5" fmla="*/ 416203 w 1189150"/>
              <a:gd name="connsiteY5" fmla="*/ 416203 h 832405"/>
              <a:gd name="connsiteX6" fmla="*/ 0 w 1189150"/>
              <a:gd name="connsiteY6" fmla="*/ 0 h 832405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89150" h="832405">
                <a:moveTo>
                  <a:pt x="1189149" y="0"/>
                </a:moveTo>
                <a:lnTo>
                  <a:pt x="1189149" y="541063"/>
                </a:lnTo>
                <a:lnTo>
                  <a:pt x="594574" y="832405"/>
                </a:lnTo>
                <a:lnTo>
                  <a:pt x="1" y="541063"/>
                </a:lnTo>
                <a:lnTo>
                  <a:pt x="1" y="0"/>
                </a:lnTo>
                <a:lnTo>
                  <a:pt x="594574" y="291342"/>
                </a:lnTo>
                <a:lnTo>
                  <a:pt x="1189149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  <a:scene3d>
            <a:camera prst="perspectiveRelaxedModerately" zoom="92000"/>
            <a:lightRig rig="balanced" dir="t">
              <a:rot lat="0" lon="0" rev="12700000"/>
            </a:lightRig>
          </a:scene3d>
          <a:sp3d prstMaterial="plastic">
            <a:bevelT w="50800" h="50800"/>
            <a:bevelB w="50800" h="50800"/>
          </a:sp3d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971" tIns="430174" rIns="13970" bIns="430172" numCol="1" spcCol="1270" anchor="ctr" anchorCtr="0">
            <a:noAutofit/>
          </a:bodyPr>
          <a:lstStyle/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ru-RU" sz="2200" kern="1200"/>
          </a:p>
        </p:txBody>
      </p:sp>
      <p:sp>
        <p:nvSpPr>
          <p:cNvPr id="18" name="Полилиния: фигура 17">
            <a:extLst>
              <a:ext uri="{FF2B5EF4-FFF2-40B4-BE49-F238E27FC236}">
                <a16:creationId xmlns:a16="http://schemas.microsoft.com/office/drawing/2014/main" id="{7C1CBE4E-7D97-3A1F-EEB5-6BF5B153D27A}"/>
              </a:ext>
            </a:extLst>
          </p:cNvPr>
          <p:cNvSpPr/>
          <p:nvPr/>
        </p:nvSpPr>
        <p:spPr>
          <a:xfrm>
            <a:off x="748933" y="1904332"/>
            <a:ext cx="636819" cy="894013"/>
          </a:xfrm>
          <a:custGeom>
            <a:gdLst>
              <a:gd name="connsiteX0" fmla="*/ 0 w 1189150"/>
              <a:gd name="connsiteY0" fmla="*/ 0 h 832405"/>
              <a:gd name="connsiteX1" fmla="*/ 772948 w 1189150"/>
              <a:gd name="connsiteY1" fmla="*/ 0 h 832405"/>
              <a:gd name="connsiteX2" fmla="*/ 1189150 w 1189150"/>
              <a:gd name="connsiteY2" fmla="*/ 416203 h 832405"/>
              <a:gd name="connsiteX3" fmla="*/ 772948 w 1189150"/>
              <a:gd name="connsiteY3" fmla="*/ 832405 h 832405"/>
              <a:gd name="connsiteX4" fmla="*/ 0 w 1189150"/>
              <a:gd name="connsiteY4" fmla="*/ 832405 h 832405"/>
              <a:gd name="connsiteX5" fmla="*/ 416203 w 1189150"/>
              <a:gd name="connsiteY5" fmla="*/ 416203 h 832405"/>
              <a:gd name="connsiteX6" fmla="*/ 0 w 1189150"/>
              <a:gd name="connsiteY6" fmla="*/ 0 h 832405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89150" h="832405">
                <a:moveTo>
                  <a:pt x="1189149" y="0"/>
                </a:moveTo>
                <a:lnTo>
                  <a:pt x="1189149" y="541063"/>
                </a:lnTo>
                <a:lnTo>
                  <a:pt x="594574" y="832405"/>
                </a:lnTo>
                <a:lnTo>
                  <a:pt x="1" y="541063"/>
                </a:lnTo>
                <a:lnTo>
                  <a:pt x="1" y="0"/>
                </a:lnTo>
                <a:lnTo>
                  <a:pt x="594574" y="291342"/>
                </a:lnTo>
                <a:lnTo>
                  <a:pt x="1189149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  <a:scene3d>
            <a:camera prst="perspectiveRelaxedModerately" zoom="92000"/>
            <a:lightRig rig="balanced" dir="t">
              <a:rot lat="0" lon="0" rev="12700000"/>
            </a:lightRig>
          </a:scene3d>
          <a:sp3d prstMaterial="plastic">
            <a:bevelT w="50800" h="50800"/>
            <a:bevelB w="50800" h="50800"/>
          </a:sp3d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971" tIns="430174" rIns="13970" bIns="430172" numCol="1" spcCol="1270" anchor="ctr" anchorCtr="0">
            <a:noAutofit/>
          </a:bodyPr>
          <a:lstStyle/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ru-RU" sz="2200" kern="1200"/>
          </a:p>
        </p:txBody>
      </p:sp>
      <p:sp>
        <p:nvSpPr>
          <p:cNvPr id="19" name="Полилиния: фигура 18">
            <a:extLst>
              <a:ext uri="{FF2B5EF4-FFF2-40B4-BE49-F238E27FC236}">
                <a16:creationId xmlns:a16="http://schemas.microsoft.com/office/drawing/2014/main" id="{4AC71557-CECF-016A-11BA-27CBB61DEA09}"/>
              </a:ext>
            </a:extLst>
          </p:cNvPr>
          <p:cNvSpPr/>
          <p:nvPr/>
        </p:nvSpPr>
        <p:spPr>
          <a:xfrm>
            <a:off x="759234" y="1257297"/>
            <a:ext cx="636819" cy="894013"/>
          </a:xfrm>
          <a:custGeom>
            <a:gdLst>
              <a:gd name="connsiteX0" fmla="*/ 0 w 1189150"/>
              <a:gd name="connsiteY0" fmla="*/ 0 h 832405"/>
              <a:gd name="connsiteX1" fmla="*/ 772948 w 1189150"/>
              <a:gd name="connsiteY1" fmla="*/ 0 h 832405"/>
              <a:gd name="connsiteX2" fmla="*/ 1189150 w 1189150"/>
              <a:gd name="connsiteY2" fmla="*/ 416203 h 832405"/>
              <a:gd name="connsiteX3" fmla="*/ 772948 w 1189150"/>
              <a:gd name="connsiteY3" fmla="*/ 832405 h 832405"/>
              <a:gd name="connsiteX4" fmla="*/ 0 w 1189150"/>
              <a:gd name="connsiteY4" fmla="*/ 832405 h 832405"/>
              <a:gd name="connsiteX5" fmla="*/ 416203 w 1189150"/>
              <a:gd name="connsiteY5" fmla="*/ 416203 h 832405"/>
              <a:gd name="connsiteX6" fmla="*/ 0 w 1189150"/>
              <a:gd name="connsiteY6" fmla="*/ 0 h 832405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89150" h="832405">
                <a:moveTo>
                  <a:pt x="1189149" y="0"/>
                </a:moveTo>
                <a:lnTo>
                  <a:pt x="1189149" y="541063"/>
                </a:lnTo>
                <a:lnTo>
                  <a:pt x="594574" y="832405"/>
                </a:lnTo>
                <a:lnTo>
                  <a:pt x="1" y="541063"/>
                </a:lnTo>
                <a:lnTo>
                  <a:pt x="1" y="0"/>
                </a:lnTo>
                <a:lnTo>
                  <a:pt x="594574" y="291342"/>
                </a:lnTo>
                <a:lnTo>
                  <a:pt x="1189149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  <a:scene3d>
            <a:camera prst="perspectiveRelaxedModerately" zoom="92000"/>
            <a:lightRig rig="balanced" dir="t">
              <a:rot lat="0" lon="0" rev="12700000"/>
            </a:lightRig>
          </a:scene3d>
          <a:sp3d prstMaterial="plastic">
            <a:bevelT w="50800" h="50800"/>
            <a:bevelB w="50800" h="50800"/>
          </a:sp3d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971" tIns="430174" rIns="13970" bIns="430172" numCol="1" spcCol="1270" anchor="ctr" anchorCtr="0">
            <a:noAutofit/>
          </a:bodyPr>
          <a:lstStyle/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ru-RU" sz="2200" kern="1200"/>
          </a:p>
        </p:txBody>
      </p:sp>
      <p:sp>
        <p:nvSpPr>
          <p:cNvPr id="20" name="Полилиния: фигура 19">
            <a:extLst>
              <a:ext uri="{FF2B5EF4-FFF2-40B4-BE49-F238E27FC236}">
                <a16:creationId xmlns:a16="http://schemas.microsoft.com/office/drawing/2014/main" id="{A6D24C41-BE56-E388-8356-54EAAF32A3CB}"/>
              </a:ext>
            </a:extLst>
          </p:cNvPr>
          <p:cNvSpPr/>
          <p:nvPr/>
        </p:nvSpPr>
        <p:spPr>
          <a:xfrm>
            <a:off x="747632" y="3440247"/>
            <a:ext cx="636819" cy="894013"/>
          </a:xfrm>
          <a:custGeom>
            <a:gdLst>
              <a:gd name="connsiteX0" fmla="*/ 0 w 1189150"/>
              <a:gd name="connsiteY0" fmla="*/ 0 h 832405"/>
              <a:gd name="connsiteX1" fmla="*/ 772948 w 1189150"/>
              <a:gd name="connsiteY1" fmla="*/ 0 h 832405"/>
              <a:gd name="connsiteX2" fmla="*/ 1189150 w 1189150"/>
              <a:gd name="connsiteY2" fmla="*/ 416203 h 832405"/>
              <a:gd name="connsiteX3" fmla="*/ 772948 w 1189150"/>
              <a:gd name="connsiteY3" fmla="*/ 832405 h 832405"/>
              <a:gd name="connsiteX4" fmla="*/ 0 w 1189150"/>
              <a:gd name="connsiteY4" fmla="*/ 832405 h 832405"/>
              <a:gd name="connsiteX5" fmla="*/ 416203 w 1189150"/>
              <a:gd name="connsiteY5" fmla="*/ 416203 h 832405"/>
              <a:gd name="connsiteX6" fmla="*/ 0 w 1189150"/>
              <a:gd name="connsiteY6" fmla="*/ 0 h 832405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89150" h="832405">
                <a:moveTo>
                  <a:pt x="1189149" y="0"/>
                </a:moveTo>
                <a:lnTo>
                  <a:pt x="1189149" y="541063"/>
                </a:lnTo>
                <a:lnTo>
                  <a:pt x="594574" y="832405"/>
                </a:lnTo>
                <a:lnTo>
                  <a:pt x="1" y="541063"/>
                </a:lnTo>
                <a:lnTo>
                  <a:pt x="1" y="0"/>
                </a:lnTo>
                <a:lnTo>
                  <a:pt x="594574" y="291342"/>
                </a:lnTo>
                <a:lnTo>
                  <a:pt x="1189149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  <a:scene3d>
            <a:camera prst="perspectiveRelaxedModerately" zoom="92000"/>
            <a:lightRig rig="balanced" dir="t">
              <a:rot lat="0" lon="0" rev="12700000"/>
            </a:lightRig>
          </a:scene3d>
          <a:sp3d prstMaterial="plastic">
            <a:bevelT w="50800" h="50800"/>
            <a:bevelB w="50800" h="50800"/>
          </a:sp3d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971" tIns="430174" rIns="13970" bIns="430172" numCol="1" spcCol="1270" anchor="ctr" anchorCtr="0">
            <a:noAutofit/>
          </a:bodyPr>
          <a:lstStyle/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ru-RU" sz="2200" kern="1200"/>
          </a:p>
        </p:txBody>
      </p:sp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775892B8-F284-4878-9919-01117DA88EF6}"/>
              </a:ext>
            </a:extLst>
          </p:cNvPr>
          <p:cNvSpPr/>
          <p:nvPr/>
        </p:nvSpPr>
        <p:spPr>
          <a:xfrm>
            <a:off x="6794343" y="3581778"/>
            <a:ext cx="5257800" cy="1905000"/>
          </a:xfrm>
          <a:prstGeom prst="roundRect">
            <a:avLst/>
          </a:prstGeom>
          <a:solidFill>
            <a:srgbClr val="0099CC"/>
          </a:solidFill>
          <a:ln>
            <a:solidFill>
              <a:srgbClr val="0099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>
                <a:solidFill>
                  <a:prstClr val="white"/>
                </a:solidFill>
                <a:latin typeface="Century Gothic" panose="020b0502020202020204" pitchFamily="34" charset="0"/>
                <a:ea typeface="+mj-ea"/>
                <a:cs typeface="Times New Roman" panose="02020603050405020304" pitchFamily="18" charset="0"/>
              </a:rPr>
              <a:t> направленно на исследование, разработку и применение современной, эффективной и надёжной техники и прогрессивных технологий.</a:t>
            </a:r>
            <a:endParaRPr lang="ru-RU">
              <a:latin typeface="Century Gothic" panose="020b0502020202020204" pitchFamily="34" charset="0"/>
            </a:endParaRPr>
          </a:p>
        </p:txBody>
      </p:sp>
      <p:sp>
        <p:nvSpPr>
          <p:cNvPr id="25" name="Прямоугольник: скругленные углы 24">
            <a:extLst>
              <a:ext uri="{FF2B5EF4-FFF2-40B4-BE49-F238E27FC236}">
                <a16:creationId xmlns:a16="http://schemas.microsoft.com/office/drawing/2014/main" id="{64C446EB-52EF-45C0-A5FC-0262DC8F4CC0}"/>
              </a:ext>
            </a:extLst>
          </p:cNvPr>
          <p:cNvSpPr/>
          <p:nvPr/>
        </p:nvSpPr>
        <p:spPr>
          <a:xfrm>
            <a:off x="123824" y="85724"/>
            <a:ext cx="6429375" cy="1210416"/>
          </a:xfrm>
          <a:prstGeom prst="roundRect">
            <a:avLst>
              <a:gd name="adj" fmla="val 50000"/>
            </a:avLst>
          </a:prstGeom>
          <a:solidFill>
            <a:schemeClr val="accent6">
              <a:lumMod val="75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ru-RU">
                <a:solidFill>
                  <a:schemeClr val="bg1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На этапе завершения ФОП ДО необходимо воспитать человека творческого, способного ориентироваться в мире высокой технической оснащенности</a:t>
            </a:r>
            <a:endParaRPr lang="ru-RU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FF4832EE-67B0-4314-AC5B-2DCE5FF23032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2664" y="752722"/>
            <a:ext cx="1725056" cy="1686243"/>
          </a:xfrm>
          <a:prstGeom prst="rect">
            <a:avLst/>
          </a:prstGeom>
        </p:spPr>
      </p:pic>
      <p:sp>
        <p:nvSpPr>
          <p:cNvPr id="33" name="Облачко с текстом: прямоугольное со скругленными углами 32">
            <a:extLst>
              <a:ext uri="{FF2B5EF4-FFF2-40B4-BE49-F238E27FC236}">
                <a16:creationId xmlns:a16="http://schemas.microsoft.com/office/drawing/2014/main" id="{5E0D82EF-71C2-4F4B-BA0F-58AF468C92DE}"/>
              </a:ext>
            </a:extLst>
          </p:cNvPr>
          <p:cNvSpPr/>
          <p:nvPr/>
        </p:nvSpPr>
        <p:spPr>
          <a:xfrm>
            <a:off x="6928258" y="1693333"/>
            <a:ext cx="2809875" cy="1410968"/>
          </a:xfrm>
          <a:prstGeom prst="wedgeRoundRectCallout">
            <a:avLst/>
          </a:prstGeom>
          <a:solidFill>
            <a:srgbClr val="0099CC"/>
          </a:solidFill>
          <a:ln>
            <a:solidFill>
              <a:srgbClr val="0099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400">
                <a:solidFill>
                  <a:prstClr val="white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Инженерное </a:t>
            </a:r>
          </a:p>
          <a:p>
            <a:pPr lvl="0" algn="ctr"/>
            <a:r>
              <a:rPr lang="ru-RU" sz="2400">
                <a:solidFill>
                  <a:prstClr val="white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мышление</a:t>
            </a:r>
            <a:r>
              <a:rPr lang="ru-RU" sz="2800">
                <a:solidFill>
                  <a:prstClr val="white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 </a:t>
            </a:r>
            <a:endParaRPr lang="ru-RU" sz="2800">
              <a:solidFill>
                <a:prstClr val="white"/>
              </a:solidFill>
              <a:latin typeface="Century Gothic" panose="020b0502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8A20D69-3CAF-471D-985A-ADA5AEEBDC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2929" y="4533901"/>
            <a:ext cx="3819610" cy="204787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97BED76-C2DA-486F-85A3-A51E412F6D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0976" y="4533900"/>
            <a:ext cx="2683439" cy="2038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858898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51380" y="-539162"/>
            <a:ext cx="9348716" cy="1746913"/>
          </a:xfrm>
        </p:spPr>
        <p:txBody>
          <a:bodyPr>
            <a:normAutofit/>
          </a:bodyPr>
          <a:lstStyle/>
          <a:p>
            <a:pPr algn="ctr"/>
            <a:r>
              <a:rPr lang="ru-RU" sz="1800"/>
              <a:t> </a:t>
            </a:r>
            <a:endParaRPr lang="ru-RU" sz="360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05818BC-A41F-4DE8-A158-69431A0503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12" t="10348" r="13147" b="11214"/>
          <a:stretch>
            <a:fillRect/>
          </a:stretch>
        </p:blipFill>
        <p:spPr>
          <a:xfrm>
            <a:off x="368236" y="2209204"/>
            <a:ext cx="1462465" cy="1879463"/>
          </a:xfrm>
          <a:prstGeom prst="rect">
            <a:avLst/>
          </a:prstGeom>
          <a:ln>
            <a:solidFill>
              <a:schemeClr val="bg1"/>
            </a:solidFill>
          </a:ln>
          <a:effectLst/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8471188-DAE2-43E1-BC4C-4F15993B9A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611" y="4394984"/>
            <a:ext cx="1499198" cy="2200648"/>
          </a:xfrm>
          <a:prstGeom prst="rect">
            <a:avLst/>
          </a:prstGeom>
          <a:ln>
            <a:solidFill>
              <a:schemeClr val="bg1"/>
            </a:solidFill>
          </a:ln>
          <a:effectLst/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2B0A0502-9429-4DAF-98A1-B0B0D07B44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5546" y="207251"/>
            <a:ext cx="1467055" cy="1657581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8DE49E3E-CEEA-4BD1-A200-BEA8A0EBE15F}"/>
              </a:ext>
            </a:extLst>
          </p:cNvPr>
          <p:cNvSpPr/>
          <p:nvPr/>
        </p:nvSpPr>
        <p:spPr>
          <a:xfrm>
            <a:off x="5077935" y="292962"/>
            <a:ext cx="4651992" cy="1562469"/>
          </a:xfrm>
          <a:prstGeom prst="roundRect">
            <a:avLst/>
          </a:prstGeom>
          <a:solidFill>
            <a:srgbClr val="0099CC"/>
          </a:solidFill>
          <a:ln>
            <a:solidFill>
              <a:srgbClr val="0099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ru-RU" sz="2000">
                <a:solidFill>
                  <a:schemeClr val="bg1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Наглядно-схематическая, переходная форма мышления, успешно развивается в процессе пространственного моделирования.</a:t>
            </a:r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74B5F67D-3248-49DA-8ABA-A85FC91A3B24}"/>
              </a:ext>
            </a:extLst>
          </p:cNvPr>
          <p:cNvSpPr/>
          <p:nvPr/>
        </p:nvSpPr>
        <p:spPr>
          <a:xfrm>
            <a:off x="5114092" y="2445520"/>
            <a:ext cx="4553691" cy="159382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ru-RU" sz="2000">
                <a:solidFill>
                  <a:schemeClr val="bg1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Конструирование- как вид детского творчества, способствует активному формированию технического мышления.</a:t>
            </a:r>
            <a:endParaRPr lang="ru-RU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23" name="Прямоугольник: скругленные углы 22">
            <a:extLst>
              <a:ext uri="{FF2B5EF4-FFF2-40B4-BE49-F238E27FC236}">
                <a16:creationId xmlns:a16="http://schemas.microsoft.com/office/drawing/2014/main" id="{77220A53-6F96-4CCC-AEDE-B6CAD7AFDA3E}"/>
              </a:ext>
            </a:extLst>
          </p:cNvPr>
          <p:cNvSpPr/>
          <p:nvPr/>
        </p:nvSpPr>
        <p:spPr>
          <a:xfrm>
            <a:off x="5089402" y="4671133"/>
            <a:ext cx="4560626" cy="1711911"/>
          </a:xfrm>
          <a:prstGeom prst="roundRect">
            <a:avLst/>
          </a:prstGeom>
          <a:solidFill>
            <a:srgbClr val="0099CC"/>
          </a:solidFill>
          <a:ln>
            <a:solidFill>
              <a:srgbClr val="0099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2000">
                <a:solidFill>
                  <a:schemeClr val="bg1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Самый подходящий возраст для развития у детей технических способностей – это 6-11 лет.</a:t>
            </a:r>
            <a:endParaRPr lang="ru-RU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DF97DEB6-C594-40F4-A3EC-B2BA304EC80A}"/>
              </a:ext>
            </a:extLst>
          </p:cNvPr>
          <p:cNvCxnSpPr/>
          <p:nvPr/>
        </p:nvCxnSpPr>
        <p:spPr>
          <a:xfrm>
            <a:off x="1885950" y="2066925"/>
            <a:ext cx="765810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C3D7B107-416C-4DDA-B9D4-4835D75380C5}"/>
              </a:ext>
            </a:extLst>
          </p:cNvPr>
          <p:cNvCxnSpPr/>
          <p:nvPr/>
        </p:nvCxnSpPr>
        <p:spPr>
          <a:xfrm>
            <a:off x="1912121" y="4277834"/>
            <a:ext cx="765810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7384EF5F-0C79-4001-A894-DA2D905393B4}"/>
              </a:ext>
            </a:extLst>
          </p:cNvPr>
          <p:cNvSpPr/>
          <p:nvPr/>
        </p:nvSpPr>
        <p:spPr>
          <a:xfrm>
            <a:off x="1840637" y="1197135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600">
                <a:solidFill>
                  <a:prstClr val="black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АЛЕКСАНДР ВЛАДИМИРОВИЧ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600">
                <a:solidFill>
                  <a:prstClr val="black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ЗАПОРОЖЕЦ</a:t>
            </a:r>
            <a:endParaRPr lang="ru-RU" sz="1600">
              <a:latin typeface="Century Gothic" panose="020b0502020202020204" pitchFamily="34" charset="0"/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22E5C3DD-94AA-4613-A9AD-0BEBEA29A6FA}"/>
              </a:ext>
            </a:extLst>
          </p:cNvPr>
          <p:cNvSpPr/>
          <p:nvPr/>
        </p:nvSpPr>
        <p:spPr>
          <a:xfrm>
            <a:off x="1893903" y="3402943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600">
                <a:solidFill>
                  <a:prstClr val="black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ЛЮДМИЛА ВИКТОРОВНА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600">
                <a:solidFill>
                  <a:prstClr val="black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КУЦАКОВА</a:t>
            </a:r>
            <a:endParaRPr lang="ru-RU">
              <a:latin typeface="Century Gothic" panose="020b0502020202020204" pitchFamily="34" charset="0"/>
            </a:endParaRP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42AD43CB-FC45-4484-9891-85FF516CA14C}"/>
              </a:ext>
            </a:extLst>
          </p:cNvPr>
          <p:cNvSpPr/>
          <p:nvPr/>
        </p:nvSpPr>
        <p:spPr>
          <a:xfrm>
            <a:off x="1956047" y="5640116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600">
                <a:solidFill>
                  <a:prstClr val="black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ИРИНА ВЛАДИМИРОВНА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600">
                <a:solidFill>
                  <a:prstClr val="black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ДУБРОВИНА</a:t>
            </a:r>
            <a:endParaRPr lang="ru-RU" altLang="ru-RU" sz="1600">
              <a:solidFill>
                <a:prstClr val="black"/>
              </a:solidFill>
              <a:latin typeface="Century Gothic" panose="020b0502020202020204" pitchFamily="34" charset="0"/>
            </a:endParaRPr>
          </a:p>
        </p:txBody>
      </p:sp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7D813AF4-BE98-4EBA-84E1-77F5A307B86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14011" y="2174986"/>
            <a:ext cx="2006249" cy="1961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257452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149009F-0A12-6237-A255-21A5C7EB6C46}"/>
              </a:ext>
            </a:extLst>
          </p:cNvPr>
          <p:cNvSpPr txBox="1"/>
          <p:nvPr/>
        </p:nvSpPr>
        <p:spPr>
          <a:xfrm>
            <a:off x="778042" y="90250"/>
            <a:ext cx="10812379" cy="1046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br>
              <a:rPr lang="ru-RU" sz="120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br>
              <a:rPr lang="ru-RU" sz="32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1FCAB9E-F3F7-4786-DF9C-8950E3ECE508}"/>
              </a:ext>
            </a:extLst>
          </p:cNvPr>
          <p:cNvSpPr txBox="1"/>
          <p:nvPr/>
        </p:nvSpPr>
        <p:spPr>
          <a:xfrm>
            <a:off x="0" y="-77836"/>
            <a:ext cx="1202105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br>
              <a:rPr lang="ru-RU" sz="120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sz="160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75F4377-B8C5-4D5F-AB7A-D098422DF9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684" y="3363563"/>
            <a:ext cx="5505164" cy="315190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D76BDB4-246D-40C7-8B14-2D540E48C2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6803" y="3641198"/>
            <a:ext cx="5421085" cy="25966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BEDA1EE7-0900-7236-DBFF-AD5409CBCA5F}"/>
              </a:ext>
            </a:extLst>
          </p:cNvPr>
          <p:cNvSpPr/>
          <p:nvPr/>
        </p:nvSpPr>
        <p:spPr>
          <a:xfrm>
            <a:off x="1286933" y="352275"/>
            <a:ext cx="9601200" cy="2475591"/>
          </a:xfrm>
          <a:prstGeom prst="roundRect">
            <a:avLst/>
          </a:prstGeom>
          <a:solidFill>
            <a:srgbClr val="0099CC"/>
          </a:solidFill>
          <a:ln>
            <a:solidFill>
              <a:srgbClr val="0099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ru-RU" sz="2800" b="1" u="sng">
                <a:solidFill>
                  <a:schemeClr val="bg1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Цель:</a:t>
            </a:r>
            <a:r>
              <a:rPr lang="ru-RU" sz="2800" u="sng">
                <a:solidFill>
                  <a:schemeClr val="bg1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 </a:t>
            </a:r>
            <a:br>
              <a:rPr lang="ru-RU" sz="2800">
                <a:solidFill>
                  <a:schemeClr val="bg1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</a:br>
            <a:r>
              <a:rPr lang="ru-RU" sz="2800">
                <a:latin typeface="Century Gothic" panose="020b0502020202020204" pitchFamily="34" charset="0"/>
              </a:rPr>
              <a:t>Облегчить процесс формирования предпосылок инженерного мышления у старших дошкольников средствами технического конструирования.</a:t>
            </a:r>
          </a:p>
          <a:p>
            <a:pPr lvl="0">
              <a:defRPr/>
            </a:pPr>
            <a:endParaRPr lang="ru-RU" sz="28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0417373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3B08BF22-3ED5-14F1-22EF-69DC4A985C4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13168774"/>
              </p:ext>
            </p:extLst>
          </p:nvPr>
        </p:nvGraphicFramePr>
        <p:xfrm>
          <a:off x="2912394" y="635494"/>
          <a:ext cx="8869779" cy="6149427"/>
        </p:xfrm>
        <a:graphic>
          <a:graphicData uri="http://schemas.openxmlformats.org/drawingml/2006/diagram">
            <dgm:relIds xmlns:dgm="http://schemas.openxmlformats.org/drawingml/2006/diagram" r:dm="rId3" r:lo="rId4" r:qs="rId5" r:cs="rId6"/>
          </a:graphicData>
        </a:graphic>
      </p:graphicFrame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2FA8A9F-786D-DFD4-AEDC-B8BB9D44E7C5}"/>
              </a:ext>
            </a:extLst>
          </p:cNvPr>
          <p:cNvSpPr/>
          <p:nvPr/>
        </p:nvSpPr>
        <p:spPr>
          <a:xfrm>
            <a:off x="223748" y="1020560"/>
            <a:ext cx="312494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3600" b="1" ker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</a:p>
        </p:txBody>
      </p:sp>
    </p:spTree>
    <p:extLst>
      <p:ext uri="{BB962C8B-B14F-4D97-AF65-F5344CB8AC3E}">
        <p14:creationId xmlns:p14="http://schemas.microsoft.com/office/powerpoint/2010/main" val="399127492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BB67FC-AA16-861E-7CA8-1E00CF9251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9199" y="611860"/>
            <a:ext cx="3729471" cy="863447"/>
          </a:xfrm>
          <a:ln w="38100">
            <a:solidFill>
              <a:srgbClr val="7030A0"/>
            </a:solidFill>
          </a:ln>
        </p:spPr>
        <p:txBody>
          <a:bodyPr>
            <a:normAutofit fontScale="90000"/>
          </a:bodyPr>
          <a:lstStyle/>
          <a:p>
            <a:pPr algn="ctr"/>
            <a:br>
              <a:rPr lang="ru-RU" sz="32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Дорожная карта</a:t>
            </a:r>
            <a:b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CD16B896-7CA0-2B6D-F466-0B77241FA43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39897818"/>
              </p:ext>
            </p:extLst>
          </p:nvPr>
        </p:nvGraphicFramePr>
        <p:xfrm>
          <a:off x="490381" y="940216"/>
          <a:ext cx="4640912" cy="2707689"/>
        </p:xfrm>
        <a:graphic>
          <a:graphicData uri="http://schemas.openxmlformats.org/drawingml/2006/diagram">
            <dgm:relIds xmlns:dgm="http://schemas.openxmlformats.org/drawingml/2006/diagram" r:dm="rId3" r:lo="rId4" r:qs="rId5" r:cs="rId6"/>
          </a:graphicData>
        </a:graphic>
      </p:graphicFrame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DA1AFB0-B59B-06A0-23F9-C45FF30EC90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4909" y="3451302"/>
            <a:ext cx="6425454" cy="351979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2E61D88-15D4-D8A7-1FDC-23B4B766D91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235" y="2029226"/>
            <a:ext cx="2597870" cy="3838596"/>
          </a:xfrm>
          <a:prstGeom prst="rect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3BD54C9-03D8-A659-A2D6-FD71D529A75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9997" y="410549"/>
            <a:ext cx="1880781" cy="2799546"/>
          </a:xfrm>
          <a:prstGeom prst="rect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1AC0543-9013-A198-43F9-86F24FBEB10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8289" y="3811424"/>
            <a:ext cx="1902489" cy="2799548"/>
          </a:xfrm>
          <a:prstGeom prst="rect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6259616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EBF835F-2CBC-4BF9-8984-75205D5972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98" y="1400175"/>
            <a:ext cx="4937526" cy="4943475"/>
          </a:xfrm>
          <a:prstGeom prst="rect">
            <a:avLst/>
          </a:prstGeom>
        </p:spPr>
      </p:pic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8871548C-FC56-4557-808B-AEDDB45B8834}"/>
              </a:ext>
            </a:extLst>
          </p:cNvPr>
          <p:cNvSpPr/>
          <p:nvPr/>
        </p:nvSpPr>
        <p:spPr>
          <a:xfrm>
            <a:off x="6448425" y="3305175"/>
            <a:ext cx="4914899" cy="1876425"/>
          </a:xfrm>
          <a:prstGeom prst="roundRect">
            <a:avLst/>
          </a:prstGeom>
          <a:solidFill>
            <a:srgbClr val="0099CC"/>
          </a:solidFill>
          <a:ln>
            <a:solidFill>
              <a:srgbClr val="0099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2400">
                <a:solidFill>
                  <a:schemeClr val="bg1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Модель </a:t>
            </a:r>
          </a:p>
          <a:p>
            <a:pPr lvl="0" algn="ctr">
              <a:defRPr/>
            </a:pPr>
            <a:r>
              <a:rPr lang="ru-RU" sz="2400">
                <a:solidFill>
                  <a:schemeClr val="bg1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формирования </a:t>
            </a:r>
          </a:p>
          <a:p>
            <a:pPr lvl="0" algn="ctr">
              <a:defRPr/>
            </a:pPr>
            <a:r>
              <a:rPr lang="ru-RU" sz="2400">
                <a:solidFill>
                  <a:schemeClr val="bg1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у дошкольников предпосылок инженерного мышления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55EC1DE-13D9-4923-B317-271FCDA962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11624" y="172885"/>
            <a:ext cx="2103302" cy="2054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438650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5" name="Рисунок 4" descr="Изображение выглядит как текст, круг, логотип, Шрифт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CBB08F15-CB65-5C0D-8813-D9EA50D30F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4236" y="2217644"/>
            <a:ext cx="4889350" cy="4640356"/>
          </a:xfrm>
          <a:prstGeom prst="rect">
            <a:avLst/>
          </a:prstGeom>
        </p:spPr>
      </p:pic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C85BC27F-E5A2-4BAC-9DBD-830010E92FD9}"/>
              </a:ext>
            </a:extLst>
          </p:cNvPr>
          <p:cNvSpPr/>
          <p:nvPr/>
        </p:nvSpPr>
        <p:spPr>
          <a:xfrm>
            <a:off x="381000" y="514350"/>
            <a:ext cx="4038600" cy="158115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lnSpc>
                <a:spcPct val="107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sz="2800" b="1">
                <a:solidFill>
                  <a:schemeClr val="bg1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Ядро модели </a:t>
            </a:r>
          </a:p>
          <a:p>
            <a:pPr lvl="0" algn="ctr" eaLnBrk="0" fontAlgn="base" hangingPunct="0">
              <a:lnSpc>
                <a:spcPct val="107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sz="2800">
                <a:solidFill>
                  <a:schemeClr val="bg1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состоит из трёх этапов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2741586-3518-4AA2-B02A-211FFC1211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82342" y="255189"/>
            <a:ext cx="2103302" cy="2054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945962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10.0.14393.0"/>
  <p:tag name="AS_RELEASE_DATE" val="2019.12.14"/>
  <p:tag name="AS_TITLE" val="Aspose.Slides for .NET 4.0 Client Profile"/>
  <p:tag name="AS_VERSION" val="19.12"/>
</p:tagLst>
</file>

<file path=ppt/theme/theme1.xml><?xml version="1.0" encoding="utf-8"?>
<a:theme xmlns:r="http://schemas.openxmlformats.org/officeDocument/2006/relationships"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</a:theme>
</file>

<file path=docProps/app.xml><?xml version="1.0" encoding="utf-8"?>
<Properties xmlns:vt="http://schemas.openxmlformats.org/officeDocument/2006/docPropsVTypes" xmlns="http://schemas.openxmlformats.org/officeDocument/2006/extended-properties">
  <Company/>
  <PresentationFormat>Широкоэкранный</PresentationFormat>
  <Paragraphs>85</Paragraphs>
  <Slides>23</Slides>
  <Notes>2</Notes>
  <TotalTime>2637</TotalTime>
  <HiddenSlides>0</HiddenSlides>
  <MMClips>0</MMClips>
  <ScaleCrop>0</ScaleCrop>
  <HeadingPairs>
    <vt:vector baseType="variant" size="6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baseType="lpstr" size="29">
      <vt:lpstr>Arial</vt:lpstr>
      <vt:lpstr>Calibri Light</vt:lpstr>
      <vt:lpstr>Calibri</vt:lpstr>
      <vt:lpstr>Times New Roman</vt:lpstr>
      <vt:lpstr>Century Gothic</vt:lpstr>
      <vt:lpstr>Тема Office</vt:lpstr>
      <vt:lpstr> «Развитие предпосылок инженерного мышления у старших дошкольников средствами технического конструирования»                                                                                       </vt:lpstr>
      <vt:lpstr>PowerPoint Presentation</vt:lpstr>
      <vt:lpstr>PowerPoint Presentation</vt:lpstr>
      <vt:lpstr> </vt:lpstr>
      <vt:lpstr>PowerPoint Presentation</vt:lpstr>
      <vt:lpstr>PowerPoint Presentation</vt:lpstr>
      <vt:lpstr>Дорожная карта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Взаимодействие с родителями</vt:lpstr>
      <vt:lpstr>Взаимодействие с родителями</vt:lpstr>
      <vt:lpstr>PowerPoint Presentation</vt:lpstr>
      <vt:lpstr>PowerPoint Presentation</vt:lpstr>
      <vt:lpstr>Внедрение опыта</vt:lpstr>
      <vt:lpstr>PowerPoint Presentation</vt:lpstr>
    </vt:vector>
  </TitlesOfParts>
  <LinksUpToDate>0</LinksUpToDate>
  <SharedDoc>0</SharedDoc>
  <HyperlinksChanged>0</HyperlinksChanged>
  <Application>Aspose.Slides for .NET</Application>
  <AppVersion>19.1200</AppVersion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:title>Презентация PowerPoint</dc:title>
  <dc:creator>Марина</dc:creator>
  <cp:lastModifiedBy>Светлана Николаевна</cp:lastModifiedBy>
  <cp:revision>139</cp:revision>
  <dcterms:created xsi:type="dcterms:W3CDTF">2019-01-15T20:05:36Z</dcterms:created>
  <dcterms:modified xsi:type="dcterms:W3CDTF">2025-12-12T12:11:01Z</dcterms:modified>
</cp:coreProperties>
</file>