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343" r:id="rId3"/>
    <p:sldId id="275" r:id="rId4"/>
    <p:sldId id="270" r:id="rId5"/>
    <p:sldId id="271" r:id="rId6"/>
    <p:sldId id="272" r:id="rId7"/>
    <p:sldId id="273" r:id="rId8"/>
    <p:sldId id="274" r:id="rId9"/>
    <p:sldId id="326" r:id="rId10"/>
    <p:sldId id="277" r:id="rId11"/>
    <p:sldId id="328" r:id="rId12"/>
    <p:sldId id="329" r:id="rId13"/>
    <p:sldId id="330" r:id="rId14"/>
    <p:sldId id="331" r:id="rId15"/>
    <p:sldId id="332" r:id="rId16"/>
    <p:sldId id="333" r:id="rId17"/>
    <p:sldId id="334" r:id="rId18"/>
    <p:sldId id="337" r:id="rId19"/>
    <p:sldId id="265" r:id="rId20"/>
    <p:sldId id="26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972B25E-C24A-4C7D-9322-094A6CC05CE9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8174E12-10D8-4781-8B4B-6F7F7D8B94CA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179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B25E-C24A-4C7D-9322-094A6CC05CE9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4E12-10D8-4781-8B4B-6F7F7D8B9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20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B25E-C24A-4C7D-9322-094A6CC05CE9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4E12-10D8-4781-8B4B-6F7F7D8B9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645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B25E-C24A-4C7D-9322-094A6CC05CE9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4E12-10D8-4781-8B4B-6F7F7D8B9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31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972B25E-C24A-4C7D-9322-094A6CC05CE9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8174E12-10D8-4781-8B4B-6F7F7D8B94CA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731123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B25E-C24A-4C7D-9322-094A6CC05CE9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4E12-10D8-4781-8B4B-6F7F7D8B9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74002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B25E-C24A-4C7D-9322-094A6CC05CE9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4E12-10D8-4781-8B4B-6F7F7D8B9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21630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B25E-C24A-4C7D-9322-094A6CC05CE9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4E12-10D8-4781-8B4B-6F7F7D8B9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656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B25E-C24A-4C7D-9322-094A6CC05CE9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4E12-10D8-4781-8B4B-6F7F7D8B9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188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0972B25E-C24A-4C7D-9322-094A6CC05CE9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8174E12-10D8-4781-8B4B-6F7F7D8B94C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94107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0972B25E-C24A-4C7D-9322-094A6CC05CE9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8174E12-10D8-4781-8B4B-6F7F7D8B9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34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972B25E-C24A-4C7D-9322-094A6CC05CE9}" type="datetimeFigureOut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8174E12-10D8-4781-8B4B-6F7F7D8B94C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0403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30AC39C-0C66-46B2-96C4-ECD01B4E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387928"/>
            <a:ext cx="9601196" cy="59420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МАДОУ Боровский детский сад «Журавушка»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78F0709D-DCF8-4B95-A65D-5C511F775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57199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65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Если ваш ребенок </a:t>
            </a:r>
          </a:p>
          <a:p>
            <a:pPr marL="0" indent="0" algn="ctr">
              <a:buNone/>
            </a:pPr>
            <a:r>
              <a:rPr lang="ru-RU" sz="65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плохо говорит</a:t>
            </a:r>
          </a:p>
          <a:p>
            <a:pPr marL="0" indent="0" algn="ctr">
              <a:buNone/>
            </a:pPr>
            <a:endParaRPr lang="ru-RU" sz="4800" b="1" dirty="0"/>
          </a:p>
          <a:p>
            <a:pPr marL="0" lvl="6" indent="-914400">
              <a:lnSpc>
                <a:spcPct val="12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lvl="6" indent="-914400">
              <a:lnSpc>
                <a:spcPct val="12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3657600" lvl="8" indent="0">
              <a:buNone/>
            </a:pP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                                                      Воспитатель КМП</a:t>
            </a:r>
          </a:p>
          <a:p>
            <a:pPr marL="3657600" lvl="8" indent="0">
              <a:buNone/>
            </a:pP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                                                      Суслова В.А.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2025</a:t>
            </a:r>
          </a:p>
        </p:txBody>
      </p:sp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id="{C3755B9D-0C47-4861-B95D-72D10516B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4922981"/>
            <a:ext cx="4527108" cy="182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52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40129627-4427-47F6-804C-153914109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altLang="ru-RU" sz="3200" dirty="0">
                <a:latin typeface="Bookman Old Style" panose="02050604050505020204" pitchFamily="18" charset="0"/>
              </a:rPr>
              <a:t>Когда малыш находится недалеко от вас, начните вслух говорить о том, что видите, слышите, думаете, чувствуете. </a:t>
            </a:r>
          </a:p>
          <a:p>
            <a:pPr marL="0" indent="0" algn="ctr">
              <a:buNone/>
            </a:pPr>
            <a:r>
              <a:rPr lang="ru-RU" altLang="ru-RU" sz="3200" dirty="0">
                <a:latin typeface="Bookman Old Style" panose="02050604050505020204" pitchFamily="18" charset="0"/>
              </a:rPr>
              <a:t>Говорить нужно медленно, отчётливо, короткими простыми предложениями, доступными восприятию малыша. </a:t>
            </a:r>
          </a:p>
          <a:p>
            <a:pPr marL="0" indent="0" algn="ctr">
              <a:buNone/>
            </a:pPr>
            <a:r>
              <a:rPr lang="ru-RU" altLang="ru-RU" sz="3200" dirty="0">
                <a:latin typeface="Bookman Old Style" panose="02050604050505020204" pitchFamily="18" charset="0"/>
              </a:rPr>
              <a:t>Например: «Где чашка? Я вижу чашку. В чашке молоко. Таня пьёт молоко»</a:t>
            </a:r>
          </a:p>
          <a:p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DD04199E-25B0-4386-B885-80C98E47E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Bookman Old Style" panose="02050604050505020204" pitchFamily="18" charset="0"/>
              </a:rPr>
              <a:t>Разговор с </a:t>
            </a:r>
            <a:br>
              <a:rPr lang="ru-RU" b="1" dirty="0">
                <a:latin typeface="Bookman Old Style" panose="02050604050505020204" pitchFamily="18" charset="0"/>
              </a:rPr>
            </a:br>
            <a:r>
              <a:rPr lang="ru-RU" b="1" dirty="0">
                <a:latin typeface="Bookman Old Style" panose="02050604050505020204" pitchFamily="18" charset="0"/>
              </a:rPr>
              <a:t>самим собой</a:t>
            </a:r>
          </a:p>
        </p:txBody>
      </p:sp>
      <p:sp>
        <p:nvSpPr>
          <p:cNvPr id="6" name="Капля 5">
            <a:extLst>
              <a:ext uri="{FF2B5EF4-FFF2-40B4-BE49-F238E27FC236}">
                <a16:creationId xmlns:a16="http://schemas.microsoft.com/office/drawing/2014/main" id="{618F8CFF-6D0E-401E-8522-10718CAB9D05}"/>
              </a:ext>
            </a:extLst>
          </p:cNvPr>
          <p:cNvSpPr/>
          <p:nvPr/>
        </p:nvSpPr>
        <p:spPr>
          <a:xfrm rot="16936048">
            <a:off x="11080812" y="1087170"/>
            <a:ext cx="613585" cy="914400"/>
          </a:xfrm>
          <a:prstGeom prst="teardrop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апля 7">
            <a:extLst>
              <a:ext uri="{FF2B5EF4-FFF2-40B4-BE49-F238E27FC236}">
                <a16:creationId xmlns:a16="http://schemas.microsoft.com/office/drawing/2014/main" id="{1D3D908A-4B64-4A6B-9D85-12C437B506B7}"/>
              </a:ext>
            </a:extLst>
          </p:cNvPr>
          <p:cNvSpPr/>
          <p:nvPr/>
        </p:nvSpPr>
        <p:spPr>
          <a:xfrm rot="9514144">
            <a:off x="10850074" y="100929"/>
            <a:ext cx="914400" cy="674402"/>
          </a:xfrm>
          <a:prstGeom prst="teardrop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апля 8">
            <a:extLst>
              <a:ext uri="{FF2B5EF4-FFF2-40B4-BE49-F238E27FC236}">
                <a16:creationId xmlns:a16="http://schemas.microsoft.com/office/drawing/2014/main" id="{84C0420C-39A2-418D-82B2-6E2110BDF80C}"/>
              </a:ext>
            </a:extLst>
          </p:cNvPr>
          <p:cNvSpPr/>
          <p:nvPr/>
        </p:nvSpPr>
        <p:spPr>
          <a:xfrm rot="2982516">
            <a:off x="9763058" y="466029"/>
            <a:ext cx="914400" cy="626459"/>
          </a:xfrm>
          <a:prstGeom prst="teardrop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9699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32"/>
          <p:cNvSpPr>
            <a:spLocks noGrp="1"/>
          </p:cNvSpPr>
          <p:nvPr>
            <p:ph type="title"/>
          </p:nvPr>
        </p:nvSpPr>
        <p:spPr>
          <a:xfrm>
            <a:off x="1952625" y="166255"/>
            <a:ext cx="8229600" cy="1691120"/>
          </a:xfrm>
        </p:spPr>
        <p:txBody>
          <a:bodyPr>
            <a:noAutofit/>
          </a:bodyPr>
          <a:lstStyle/>
          <a:p>
            <a:pPr algn="ctr"/>
            <a:r>
              <a:rPr lang="ru-RU" altLang="ru-RU" sz="4400" b="1" dirty="0">
                <a:latin typeface="Bookman Old Style" panose="02050604050505020204" pitchFamily="18" charset="0"/>
              </a:rPr>
              <a:t>Параллельный разговор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655782" y="1395401"/>
            <a:ext cx="10774218" cy="4484191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ru-RU" altLang="ru-RU" sz="3600" dirty="0">
                <a:latin typeface="Bookman Old Style" panose="02050604050505020204" pitchFamily="18" charset="0"/>
              </a:rPr>
              <a:t>Вы описываете все действия ребёнка: </a:t>
            </a:r>
          </a:p>
          <a:p>
            <a:pPr marL="457200" lvl="1" indent="0" algn="ctr">
              <a:buNone/>
            </a:pPr>
            <a:r>
              <a:rPr lang="ru-RU" altLang="ru-RU" sz="3600" dirty="0">
                <a:latin typeface="Bookman Old Style" panose="02050604050505020204" pitchFamily="18" charset="0"/>
              </a:rPr>
              <a:t>что он видит, слышит, чувствует, трогает. </a:t>
            </a:r>
          </a:p>
          <a:p>
            <a:pPr marL="457200" lvl="1" indent="0" algn="ctr">
              <a:buNone/>
            </a:pPr>
            <a:r>
              <a:rPr lang="ru-RU" altLang="ru-RU" sz="3600" dirty="0">
                <a:latin typeface="Bookman Old Style" panose="02050604050505020204" pitchFamily="18" charset="0"/>
              </a:rPr>
              <a:t>Используя этот приём, вы как бы подсказываете малышу слова, выражающие его опыт.</a:t>
            </a:r>
          </a:p>
        </p:txBody>
      </p:sp>
      <p:sp>
        <p:nvSpPr>
          <p:cNvPr id="9" name="Капля 8"/>
          <p:cNvSpPr/>
          <p:nvPr/>
        </p:nvSpPr>
        <p:spPr>
          <a:xfrm rot="14938792">
            <a:off x="11066680" y="833904"/>
            <a:ext cx="571504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Капля 12"/>
          <p:cNvSpPr/>
          <p:nvPr/>
        </p:nvSpPr>
        <p:spPr>
          <a:xfrm rot="5637602">
            <a:off x="10384218" y="-16134"/>
            <a:ext cx="571504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10102313" y="4646580"/>
            <a:ext cx="571500" cy="571500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Капля 15"/>
          <p:cNvSpPr/>
          <p:nvPr/>
        </p:nvSpPr>
        <p:spPr>
          <a:xfrm rot="14938792">
            <a:off x="10994323" y="4556412"/>
            <a:ext cx="571504" cy="785818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Капля 16"/>
          <p:cNvSpPr/>
          <p:nvPr/>
        </p:nvSpPr>
        <p:spPr>
          <a:xfrm rot="9108924">
            <a:off x="10597419" y="3712409"/>
            <a:ext cx="571504" cy="785818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Капля 17"/>
          <p:cNvSpPr/>
          <p:nvPr/>
        </p:nvSpPr>
        <p:spPr>
          <a:xfrm rot="17761714">
            <a:off x="10650596" y="5308354"/>
            <a:ext cx="571504" cy="785818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Капля 18"/>
          <p:cNvSpPr/>
          <p:nvPr/>
        </p:nvSpPr>
        <p:spPr>
          <a:xfrm rot="19883727">
            <a:off x="9780450" y="5387288"/>
            <a:ext cx="571504" cy="785818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Капля 19"/>
          <p:cNvSpPr/>
          <p:nvPr/>
        </p:nvSpPr>
        <p:spPr>
          <a:xfrm rot="1597246">
            <a:off x="9294123" y="4642957"/>
            <a:ext cx="571504" cy="785818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Капля 20"/>
          <p:cNvSpPr/>
          <p:nvPr/>
        </p:nvSpPr>
        <p:spPr>
          <a:xfrm rot="5637602">
            <a:off x="9686146" y="3851454"/>
            <a:ext cx="571504" cy="785818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2090021" y="5308088"/>
            <a:ext cx="571504" cy="571504"/>
          </a:xfrm>
          <a:prstGeom prst="flowChartConnec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Капля 22"/>
          <p:cNvSpPr/>
          <p:nvPr/>
        </p:nvSpPr>
        <p:spPr>
          <a:xfrm rot="14938792">
            <a:off x="2971270" y="5070470"/>
            <a:ext cx="571504" cy="785818"/>
          </a:xfrm>
          <a:prstGeom prst="teardrop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Капля 23"/>
          <p:cNvSpPr/>
          <p:nvPr/>
        </p:nvSpPr>
        <p:spPr>
          <a:xfrm rot="9108924">
            <a:off x="2262971" y="4377322"/>
            <a:ext cx="571504" cy="785818"/>
          </a:xfrm>
          <a:prstGeom prst="teardrop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Капля 24"/>
          <p:cNvSpPr/>
          <p:nvPr/>
        </p:nvSpPr>
        <p:spPr>
          <a:xfrm rot="17761714">
            <a:off x="2670801" y="5767781"/>
            <a:ext cx="571504" cy="785818"/>
          </a:xfrm>
          <a:prstGeom prst="teardrop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Капля 25"/>
          <p:cNvSpPr/>
          <p:nvPr/>
        </p:nvSpPr>
        <p:spPr>
          <a:xfrm rot="19883727">
            <a:off x="1804674" y="5983332"/>
            <a:ext cx="571504" cy="785818"/>
          </a:xfrm>
          <a:prstGeom prst="teardrop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Капля 26"/>
          <p:cNvSpPr/>
          <p:nvPr/>
        </p:nvSpPr>
        <p:spPr>
          <a:xfrm rot="1597246">
            <a:off x="1215600" y="5394209"/>
            <a:ext cx="571504" cy="785818"/>
          </a:xfrm>
          <a:prstGeom prst="teardrop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Капля 27"/>
          <p:cNvSpPr/>
          <p:nvPr/>
        </p:nvSpPr>
        <p:spPr>
          <a:xfrm rot="5637602">
            <a:off x="1451631" y="4617376"/>
            <a:ext cx="571504" cy="785818"/>
          </a:xfrm>
          <a:prstGeom prst="teardrop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custDataLst>
      <p:tags r:id="rId1"/>
    </p:custDataLst>
  </p:cSld>
  <p:clrMapOvr>
    <a:masterClrMapping/>
  </p:clrMapOvr>
  <p:transition advTm="100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92313" y="138545"/>
            <a:ext cx="8229600" cy="148070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4400" b="1" dirty="0">
                <a:latin typeface="Bookman Old Style" panose="02050604050505020204" pitchFamily="18" charset="0"/>
              </a:rPr>
              <a:t>Провокация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997526" y="748145"/>
            <a:ext cx="10432473" cy="5131447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sz="2800" b="1" dirty="0">
                <a:solidFill>
                  <a:schemeClr val="tx2"/>
                </a:solidFill>
                <a:latin typeface="Bookman Old Style" panose="02050604050505020204" pitchFamily="18" charset="0"/>
              </a:rPr>
              <a:t>Или искусственное непонимание ребёнка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z="2800" dirty="0">
              <a:latin typeface="Bookman Old Style" panose="02050604050505020204" pitchFamily="18" charset="0"/>
            </a:endParaRPr>
          </a:p>
          <a:p>
            <a:pPr marL="0" algn="ctr" eaLnBrk="1" hangingPunct="1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ru-RU" altLang="ru-RU" sz="2800" dirty="0">
                <a:latin typeface="Bookman Old Style" panose="02050604050505020204" pitchFamily="18" charset="0"/>
              </a:rPr>
              <a:t>Этот приём состоит в том, что взрослый не спешит проявлять свою понятливость </a:t>
            </a:r>
          </a:p>
          <a:p>
            <a:pPr marL="0" algn="ctr" eaLnBrk="1" hangingPunct="1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ru-RU" altLang="ru-RU" sz="2800" dirty="0">
                <a:latin typeface="Bookman Old Style" panose="02050604050505020204" pitchFamily="18" charset="0"/>
              </a:rPr>
              <a:t>и временно становится «глухим».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2800" dirty="0">
                <a:latin typeface="Bookman Old Style" panose="02050604050505020204" pitchFamily="18" charset="0"/>
              </a:rPr>
              <a:t>Например, если малыш показывает на полку с игрушками, вопросительно смотрит на вас, дайте ему не ту игрушку, какую он хочет. Конечно же, он будет возмущён, но охотно активизирует свои речевые возможности, чувствуя себя намного сообразительного взрослого.</a:t>
            </a:r>
          </a:p>
        </p:txBody>
      </p:sp>
      <p:sp>
        <p:nvSpPr>
          <p:cNvPr id="5" name="Капля 4">
            <a:extLst>
              <a:ext uri="{FF2B5EF4-FFF2-40B4-BE49-F238E27FC236}">
                <a16:creationId xmlns:a16="http://schemas.microsoft.com/office/drawing/2014/main" id="{7B173471-8F73-45BE-8BEC-209751D0F290}"/>
              </a:ext>
            </a:extLst>
          </p:cNvPr>
          <p:cNvSpPr/>
          <p:nvPr/>
        </p:nvSpPr>
        <p:spPr>
          <a:xfrm rot="14938792">
            <a:off x="11066680" y="833904"/>
            <a:ext cx="571504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Капля 5">
            <a:extLst>
              <a:ext uri="{FF2B5EF4-FFF2-40B4-BE49-F238E27FC236}">
                <a16:creationId xmlns:a16="http://schemas.microsoft.com/office/drawing/2014/main" id="{D5131A91-67CF-4B17-975B-ED1B5AE77A0E}"/>
              </a:ext>
            </a:extLst>
          </p:cNvPr>
          <p:cNvSpPr/>
          <p:nvPr/>
        </p:nvSpPr>
        <p:spPr>
          <a:xfrm rot="14938792">
            <a:off x="9936160" y="5716946"/>
            <a:ext cx="571504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Капля 6">
            <a:extLst>
              <a:ext uri="{FF2B5EF4-FFF2-40B4-BE49-F238E27FC236}">
                <a16:creationId xmlns:a16="http://schemas.microsoft.com/office/drawing/2014/main" id="{A24FBECB-6FBB-4FFF-9429-C306345FA8D6}"/>
              </a:ext>
            </a:extLst>
          </p:cNvPr>
          <p:cNvSpPr/>
          <p:nvPr/>
        </p:nvSpPr>
        <p:spPr>
          <a:xfrm rot="1568975">
            <a:off x="8903563" y="5961339"/>
            <a:ext cx="571504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Капля 7">
            <a:extLst>
              <a:ext uri="{FF2B5EF4-FFF2-40B4-BE49-F238E27FC236}">
                <a16:creationId xmlns:a16="http://schemas.microsoft.com/office/drawing/2014/main" id="{173502C6-7426-4212-8945-298851CC32C0}"/>
              </a:ext>
            </a:extLst>
          </p:cNvPr>
          <p:cNvSpPr/>
          <p:nvPr/>
        </p:nvSpPr>
        <p:spPr>
          <a:xfrm rot="7164211">
            <a:off x="9141916" y="5079637"/>
            <a:ext cx="571504" cy="785818"/>
          </a:xfrm>
          <a:prstGeom prst="teardrop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custDataLst>
      <p:tags r:id="rId1"/>
    </p:custDataLst>
  </p:cSld>
  <p:clrMapOvr>
    <a:masterClrMapping/>
  </p:clrMapOvr>
  <p:transition advTm="40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2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93416"/>
          </a:xfrm>
        </p:spPr>
        <p:txBody>
          <a:bodyPr>
            <a:normAutofit/>
          </a:bodyPr>
          <a:lstStyle/>
          <a:p>
            <a:pPr algn="ctr"/>
            <a:r>
              <a:rPr lang="ru-RU" altLang="ru-RU" sz="4400" b="1" dirty="0">
                <a:latin typeface="Bookman Old Style" panose="02050604050505020204" pitchFamily="18" charset="0"/>
              </a:rPr>
              <a:t>Распространение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089891" y="1366982"/>
            <a:ext cx="10039206" cy="5138593"/>
          </a:xfrm>
        </p:spPr>
        <p:txBody>
          <a:bodyPr/>
          <a:lstStyle/>
          <a:p>
            <a:pPr marL="0" algn="ctr" eaLnBrk="1" hangingPunct="1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ru-RU" altLang="ru-RU" dirty="0"/>
              <a:t>   </a:t>
            </a:r>
            <a:r>
              <a:rPr lang="ru-RU" altLang="ru-RU" sz="2400" dirty="0">
                <a:latin typeface="Bookman Old Style" panose="02050604050505020204" pitchFamily="18" charset="0"/>
              </a:rPr>
              <a:t>Продолжайте дополнять всё высказанное малышом, но не принуждайте его к  повторению – вполне  достаточно того, что он Вас слышит.  </a:t>
            </a:r>
          </a:p>
          <a:p>
            <a:pPr marL="0" eaLnBrk="1" hangingPunct="1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endParaRPr lang="ru-RU" altLang="ru-RU" sz="2400" dirty="0">
              <a:latin typeface="Bookman Old Style" panose="02050604050505020204" pitchFamily="18" charset="0"/>
            </a:endParaRPr>
          </a:p>
          <a:p>
            <a:pPr marL="0" eaLnBrk="1" hangingPunct="1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ru-RU" altLang="ru-RU" sz="2400" dirty="0">
                <a:latin typeface="Bookman Old Style" panose="02050604050505020204" pitchFamily="18" charset="0"/>
              </a:rPr>
              <a:t>Например, он говорит: «Суп», - вы же продолжаете: «Овощной суп очень вкусный»,   «Суп едят ложкой».  </a:t>
            </a:r>
          </a:p>
          <a:p>
            <a:pPr marL="0" eaLnBrk="1" hangingPunct="1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ru-RU" altLang="ru-RU" sz="2400" dirty="0">
                <a:latin typeface="Bookman Old Style" panose="02050604050505020204" pitchFamily="18" charset="0"/>
              </a:rPr>
              <a:t>    </a:t>
            </a:r>
          </a:p>
          <a:p>
            <a:pPr marL="0" eaLnBrk="1" hangingPunct="1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ru-RU" altLang="ru-RU" sz="2400" dirty="0">
                <a:latin typeface="Bookman Old Style" panose="02050604050505020204" pitchFamily="18" charset="0"/>
              </a:rPr>
              <a:t>Этим приёмом вы постепенно подводите ребёнка к тому, чтобы он овладевал более сложными языковыми  формами, учился заканчивать свою мысль.</a:t>
            </a:r>
          </a:p>
        </p:txBody>
      </p:sp>
      <p:sp>
        <p:nvSpPr>
          <p:cNvPr id="6" name="Блок-схема: узел 5"/>
          <p:cNvSpPr/>
          <p:nvPr/>
        </p:nvSpPr>
        <p:spPr>
          <a:xfrm>
            <a:off x="10209968" y="5391122"/>
            <a:ext cx="571504" cy="571504"/>
          </a:xfrm>
          <a:prstGeom prst="flowChartConnector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Капля 6"/>
          <p:cNvSpPr/>
          <p:nvPr/>
        </p:nvSpPr>
        <p:spPr>
          <a:xfrm rot="14938792">
            <a:off x="11021717" y="5225622"/>
            <a:ext cx="571504" cy="785818"/>
          </a:xfrm>
          <a:prstGeom prst="teardrop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Капля 7"/>
          <p:cNvSpPr/>
          <p:nvPr/>
        </p:nvSpPr>
        <p:spPr>
          <a:xfrm rot="9108924">
            <a:off x="10581507" y="4499790"/>
            <a:ext cx="571504" cy="785818"/>
          </a:xfrm>
          <a:prstGeom prst="teardrop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Капля 8"/>
          <p:cNvSpPr/>
          <p:nvPr/>
        </p:nvSpPr>
        <p:spPr>
          <a:xfrm rot="17761714">
            <a:off x="10670038" y="5927775"/>
            <a:ext cx="571504" cy="785818"/>
          </a:xfrm>
          <a:prstGeom prst="teardrop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Капля 10"/>
          <p:cNvSpPr/>
          <p:nvPr/>
        </p:nvSpPr>
        <p:spPr>
          <a:xfrm rot="4110247">
            <a:off x="9360425" y="5283965"/>
            <a:ext cx="571504" cy="785818"/>
          </a:xfrm>
          <a:prstGeom prst="teardrop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Капля 11"/>
          <p:cNvSpPr/>
          <p:nvPr/>
        </p:nvSpPr>
        <p:spPr>
          <a:xfrm rot="5637602">
            <a:off x="9742827" y="4627893"/>
            <a:ext cx="571504" cy="785818"/>
          </a:xfrm>
          <a:prstGeom prst="teardrop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Капля 9">
            <a:extLst>
              <a:ext uri="{FF2B5EF4-FFF2-40B4-BE49-F238E27FC236}">
                <a16:creationId xmlns:a16="http://schemas.microsoft.com/office/drawing/2014/main" id="{9665FD8C-73F3-4775-B986-5AD755034D48}"/>
              </a:ext>
            </a:extLst>
          </p:cNvPr>
          <p:cNvSpPr/>
          <p:nvPr/>
        </p:nvSpPr>
        <p:spPr>
          <a:xfrm rot="204890">
            <a:off x="9830714" y="6013223"/>
            <a:ext cx="571504" cy="785818"/>
          </a:xfrm>
          <a:prstGeom prst="teardrop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custDataLst>
      <p:tags r:id="rId1"/>
    </p:custDataLst>
  </p:cSld>
  <p:clrMapOvr>
    <a:masterClrMapping/>
  </p:clrMapOvr>
  <p:transition advTm="136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51678" y="547697"/>
            <a:ext cx="10178322" cy="132681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4400" b="1" dirty="0">
                <a:latin typeface="Bookman Old Style" panose="02050604050505020204" pitchFamily="18" charset="0"/>
              </a:rPr>
              <a:t>Приговоры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251679" y="1516072"/>
            <a:ext cx="8487636" cy="483869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None/>
              <a:defRPr/>
            </a:pPr>
            <a:r>
              <a:rPr lang="ru-RU" sz="3200" dirty="0">
                <a:latin typeface="Bookman Old Style" panose="02050604050505020204" pitchFamily="18" charset="0"/>
              </a:rPr>
              <a:t>Использование игровых песенок, потешек, приговоров в совместной деятельности с малышами доставляет им огромную радость, способствует непроизвольному обучению,        </a:t>
            </a:r>
          </a:p>
          <a:p>
            <a:pPr marL="0" indent="-274320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None/>
              <a:defRPr/>
            </a:pPr>
            <a:r>
              <a:rPr lang="ru-RU" sz="3200" dirty="0">
                <a:latin typeface="Bookman Old Style" panose="02050604050505020204" pitchFamily="18" charset="0"/>
              </a:rPr>
              <a:t>умению вслушиваться в звуки речи, </a:t>
            </a:r>
          </a:p>
          <a:p>
            <a:pPr marL="0" indent="-274320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None/>
              <a:defRPr/>
            </a:pPr>
            <a:r>
              <a:rPr lang="ru-RU" sz="3200" dirty="0">
                <a:latin typeface="Bookman Old Style" panose="02050604050505020204" pitchFamily="18" charset="0"/>
              </a:rPr>
              <a:t>улавливать её ритм и постепенно проникать в её смысл.       </a:t>
            </a:r>
          </a:p>
        </p:txBody>
      </p:sp>
      <p:sp>
        <p:nvSpPr>
          <p:cNvPr id="6" name="Блок-схема: узел 5"/>
          <p:cNvSpPr/>
          <p:nvPr/>
        </p:nvSpPr>
        <p:spPr>
          <a:xfrm>
            <a:off x="9921128" y="4643845"/>
            <a:ext cx="714375" cy="642938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 rot="14665002">
            <a:off x="10984666" y="3965907"/>
            <a:ext cx="428628" cy="110952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 rot="10375310">
            <a:off x="10181445" y="5413414"/>
            <a:ext cx="428628" cy="1291427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 rot="15882840">
            <a:off x="8476847" y="4066910"/>
            <a:ext cx="428628" cy="206560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 rot="17676251">
            <a:off x="10935967" y="4960507"/>
            <a:ext cx="428628" cy="114472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 rot="261694">
            <a:off x="10163878" y="2767415"/>
            <a:ext cx="428628" cy="1739477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 rot="19143948">
            <a:off x="9141015" y="3421232"/>
            <a:ext cx="428628" cy="138456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 rot="12795875">
            <a:off x="9260191" y="5258419"/>
            <a:ext cx="364631" cy="160572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custDataLst>
      <p:tags r:id="rId1"/>
    </p:custDataLst>
  </p:cSld>
  <p:clrMapOvr>
    <a:masterClrMapping/>
  </p:clrMapOvr>
  <p:transition advTm="159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5-конечная звезда 10"/>
          <p:cNvSpPr/>
          <p:nvPr/>
        </p:nvSpPr>
        <p:spPr>
          <a:xfrm>
            <a:off x="7790008" y="1357313"/>
            <a:ext cx="1071563" cy="107156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123825" y="4528704"/>
            <a:ext cx="1857375" cy="1857375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9663112" y="4929187"/>
            <a:ext cx="2071688" cy="192881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Месяц 5"/>
          <p:cNvSpPr/>
          <p:nvPr/>
        </p:nvSpPr>
        <p:spPr>
          <a:xfrm>
            <a:off x="1366837" y="471921"/>
            <a:ext cx="1000125" cy="1714500"/>
          </a:xfrm>
          <a:prstGeom prst="moo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3396241" y="178599"/>
            <a:ext cx="714375" cy="857250"/>
          </a:xfrm>
          <a:prstGeom prst="star5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116930" y="696519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altLang="ru-RU" b="1" dirty="0">
                <a:latin typeface="Bookman Old Style" panose="02050604050505020204" pitchFamily="18" charset="0"/>
              </a:rPr>
              <a:t>Выбор</a:t>
            </a:r>
          </a:p>
        </p:txBody>
      </p:sp>
      <p:sp>
        <p:nvSpPr>
          <p:cNvPr id="10" name="Содержимое 2"/>
          <p:cNvSpPr>
            <a:spLocks noGrp="1"/>
          </p:cNvSpPr>
          <p:nvPr>
            <p:ph idx="1"/>
          </p:nvPr>
        </p:nvSpPr>
        <p:spPr>
          <a:xfrm rot="10800000" flipV="1">
            <a:off x="1981199" y="1928813"/>
            <a:ext cx="8612909" cy="4214813"/>
          </a:xfrm>
        </p:spPr>
        <p:txBody>
          <a:bodyPr>
            <a:normAutofit lnSpcReduction="10000"/>
          </a:bodyPr>
          <a:lstStyle/>
          <a:p>
            <a:pPr eaLnBrk="1" hangingPunct="1"/>
            <a:endParaRPr lang="ru-RU" altLang="ru-RU" dirty="0"/>
          </a:p>
          <a:p>
            <a:pPr marL="0" indent="0" eaLnBrk="1" hangingPunct="1">
              <a:buNone/>
            </a:pPr>
            <a:r>
              <a:rPr lang="ru-RU" altLang="ru-RU" sz="3200" dirty="0">
                <a:latin typeface="Bookman Old Style" panose="02050604050505020204" pitchFamily="18" charset="0"/>
              </a:rPr>
              <a:t>Предоставляйте ребёнку возможность выбора. Уже к двум годам он вполне самостоятельно может делать выбор, если это право ему предоставляется взрослыми: «Ты хочешь играть с куклой или  медвежонком? Тебе целое яблоко или половинку?»</a:t>
            </a:r>
          </a:p>
        </p:txBody>
      </p:sp>
      <p:sp>
        <p:nvSpPr>
          <p:cNvPr id="13" name="5-конечная звезда 12"/>
          <p:cNvSpPr/>
          <p:nvPr/>
        </p:nvSpPr>
        <p:spPr>
          <a:xfrm>
            <a:off x="10096498" y="357188"/>
            <a:ext cx="820884" cy="928688"/>
          </a:xfrm>
          <a:prstGeom prst="star5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custDataLst>
      <p:tags r:id="rId1"/>
    </p:custDataLst>
  </p:cSld>
  <p:clrMapOvr>
    <a:masterClrMapping/>
  </p:clrMapOvr>
  <p:transition advTm="152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881188" y="214313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4400" b="1" dirty="0">
                <a:latin typeface="Bookman Old Style" panose="02050604050505020204" pitchFamily="18" charset="0"/>
              </a:rPr>
              <a:t>Продуктивные виды деятельности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339273" y="1785939"/>
            <a:ext cx="10104582" cy="4714875"/>
          </a:xfrm>
        </p:spPr>
        <p:txBody>
          <a:bodyPr>
            <a:normAutofit lnSpcReduction="10000"/>
          </a:bodyPr>
          <a:lstStyle/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ru-RU" sz="2400" dirty="0">
                <a:latin typeface="Bookman Old Style" panose="02050604050505020204" pitchFamily="18" charset="0"/>
              </a:rPr>
              <a:t>Выразить свои мысли  можно через лепку, аппликацию,</a:t>
            </a: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ru-RU" sz="2400" dirty="0">
                <a:latin typeface="Bookman Old Style" panose="02050604050505020204" pitchFamily="18" charset="0"/>
              </a:rPr>
              <a:t>рисование. Известный психолог Л. В. Выготский называл</a:t>
            </a: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ru-RU" sz="2400" dirty="0">
                <a:latin typeface="Bookman Old Style" panose="02050604050505020204" pitchFamily="18" charset="0"/>
              </a:rPr>
              <a:t>детское рисование «графической речью», и наша задача –</a:t>
            </a: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ru-RU" sz="2400" dirty="0">
                <a:latin typeface="Bookman Old Style" panose="02050604050505020204" pitchFamily="18" charset="0"/>
              </a:rPr>
              <a:t>облечь мысль ребёнка в слово. </a:t>
            </a: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ru-RU" sz="2400" dirty="0">
                <a:latin typeface="Bookman Old Style" panose="02050604050505020204" pitchFamily="18" charset="0"/>
              </a:rPr>
              <a:t>Ребёнок фиксирует свои мысли с помощью зарисовки.</a:t>
            </a: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ru-RU" sz="2400" dirty="0">
                <a:latin typeface="Bookman Old Style" panose="02050604050505020204" pitchFamily="18" charset="0"/>
              </a:rPr>
              <a:t>Старайтесь любой рисунок малыша превратить в интересный</a:t>
            </a: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ru-RU" sz="2400" dirty="0">
                <a:latin typeface="Bookman Old Style" panose="02050604050505020204" pitchFamily="18" charset="0"/>
              </a:rPr>
              <a:t>рассказ, а рассказ – в рисунок, который можно неоднократно</a:t>
            </a: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ru-RU" sz="2400" dirty="0">
                <a:latin typeface="Bookman Old Style" panose="02050604050505020204" pitchFamily="18" charset="0"/>
              </a:rPr>
              <a:t>«прочитывать» и дополнять.  Когда рассказов и рисунков</a:t>
            </a: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ru-RU" sz="2400" dirty="0">
                <a:latin typeface="Bookman Old Style" panose="02050604050505020204" pitchFamily="18" charset="0"/>
              </a:rPr>
              <a:t>наберётся достаточное количество, можно сшить их в книжку</a:t>
            </a: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ru-RU" sz="2400" dirty="0">
                <a:latin typeface="Bookman Old Style" panose="02050604050505020204" pitchFamily="18" charset="0"/>
              </a:rPr>
              <a:t>и «читать» своим друзьям. </a:t>
            </a:r>
          </a:p>
        </p:txBody>
      </p:sp>
      <p:sp>
        <p:nvSpPr>
          <p:cNvPr id="2" name="Солнце 1">
            <a:extLst>
              <a:ext uri="{FF2B5EF4-FFF2-40B4-BE49-F238E27FC236}">
                <a16:creationId xmlns:a16="http://schemas.microsoft.com/office/drawing/2014/main" id="{5DD0F6A6-BBA8-4170-BE41-323080B7A9D2}"/>
              </a:ext>
            </a:extLst>
          </p:cNvPr>
          <p:cNvSpPr/>
          <p:nvPr/>
        </p:nvSpPr>
        <p:spPr>
          <a:xfrm>
            <a:off x="10110788" y="97271"/>
            <a:ext cx="1597891" cy="1260042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лнце 5">
            <a:extLst>
              <a:ext uri="{FF2B5EF4-FFF2-40B4-BE49-F238E27FC236}">
                <a16:creationId xmlns:a16="http://schemas.microsoft.com/office/drawing/2014/main" id="{7EFABB16-D4DF-44E5-B7C8-CB17B0235AC8}"/>
              </a:ext>
            </a:extLst>
          </p:cNvPr>
          <p:cNvSpPr/>
          <p:nvPr/>
        </p:nvSpPr>
        <p:spPr>
          <a:xfrm>
            <a:off x="971407" y="5911272"/>
            <a:ext cx="1171430" cy="814463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Капля 5"/>
          <p:cNvSpPr/>
          <p:nvPr/>
        </p:nvSpPr>
        <p:spPr>
          <a:xfrm rot="6947624">
            <a:off x="9724047" y="4065790"/>
            <a:ext cx="571504" cy="785818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605" name="Заголовок 1"/>
          <p:cNvSpPr>
            <a:spLocks noGrp="1"/>
          </p:cNvSpPr>
          <p:nvPr>
            <p:ph type="title"/>
          </p:nvPr>
        </p:nvSpPr>
        <p:spPr>
          <a:xfrm>
            <a:off x="1809751" y="357188"/>
            <a:ext cx="8501063" cy="85725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4400" b="1" dirty="0">
                <a:latin typeface="Bookman Old Style" panose="02050604050505020204" pitchFamily="18" charset="0"/>
              </a:rPr>
              <a:t>Развитие тонких движений рук</a:t>
            </a:r>
          </a:p>
        </p:txBody>
      </p:sp>
      <p:sp>
        <p:nvSpPr>
          <p:cNvPr id="7" name="Блок-схема: узел 6"/>
          <p:cNvSpPr/>
          <p:nvPr/>
        </p:nvSpPr>
        <p:spPr>
          <a:xfrm>
            <a:off x="10199503" y="4902197"/>
            <a:ext cx="571500" cy="571500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Капля 7"/>
          <p:cNvSpPr/>
          <p:nvPr/>
        </p:nvSpPr>
        <p:spPr>
          <a:xfrm rot="14938792">
            <a:off x="11020964" y="4916959"/>
            <a:ext cx="571504" cy="785818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Капля 8"/>
          <p:cNvSpPr/>
          <p:nvPr/>
        </p:nvSpPr>
        <p:spPr>
          <a:xfrm rot="10085458">
            <a:off x="10738451" y="4097854"/>
            <a:ext cx="571504" cy="785818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0" name="Капля 9"/>
          <p:cNvSpPr/>
          <p:nvPr/>
        </p:nvSpPr>
        <p:spPr>
          <a:xfrm rot="17761714">
            <a:off x="10518479" y="5765328"/>
            <a:ext cx="571504" cy="632143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Капля 10"/>
          <p:cNvSpPr/>
          <p:nvPr/>
        </p:nvSpPr>
        <p:spPr>
          <a:xfrm rot="557282">
            <a:off x="9650688" y="5523937"/>
            <a:ext cx="571504" cy="785818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Капля 11"/>
          <p:cNvSpPr/>
          <p:nvPr/>
        </p:nvSpPr>
        <p:spPr>
          <a:xfrm rot="4141599">
            <a:off x="9288656" y="4767021"/>
            <a:ext cx="571504" cy="792822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5622" name="Объект 1"/>
          <p:cNvSpPr>
            <a:spLocks noGrp="1"/>
          </p:cNvSpPr>
          <p:nvPr>
            <p:ph idx="1"/>
          </p:nvPr>
        </p:nvSpPr>
        <p:spPr>
          <a:xfrm>
            <a:off x="1154546" y="1770086"/>
            <a:ext cx="8370022" cy="455451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Электрофизиологическими исследованиями доказано, что существует тесная связь между движениями пальцев рук и речью.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altLang="ru-RU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Тренировать пальцы рук можно уже с шестимесячного возраста. Простейший метод – массаж: поглаживание пальцев рук в направлении от кончиков пальцев к запястью.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altLang="ru-RU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Можно использовать следующий приём: брать каждый пальчик по отдельности, сгибать и разгибать его.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altLang="ru-RU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Делать так надо каждый день по 2-3 мин.</a:t>
            </a:r>
          </a:p>
          <a:p>
            <a:endParaRPr lang="ru-RU" altLang="ru-RU" dirty="0"/>
          </a:p>
        </p:txBody>
      </p:sp>
    </p:spTree>
    <p:custDataLst>
      <p:tags r:id="rId1"/>
    </p:custDataLst>
  </p:cSld>
  <p:clrMapOvr>
    <a:masterClrMapping/>
  </p:clrMapOvr>
  <p:transition advTm="128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6"/>
          <p:cNvSpPr>
            <a:spLocks noGrp="1"/>
          </p:cNvSpPr>
          <p:nvPr>
            <p:ph type="title"/>
          </p:nvPr>
        </p:nvSpPr>
        <p:spPr>
          <a:xfrm>
            <a:off x="1952625" y="357188"/>
            <a:ext cx="8229600" cy="863600"/>
          </a:xfrm>
        </p:spPr>
        <p:txBody>
          <a:bodyPr>
            <a:normAutofit/>
          </a:bodyPr>
          <a:lstStyle/>
          <a:p>
            <a:pPr algn="ctr"/>
            <a:r>
              <a:rPr lang="ru-RU" altLang="ru-RU" sz="4400" b="1" dirty="0">
                <a:latin typeface="Bookman Old Style" panose="02050604050505020204" pitchFamily="18" charset="0"/>
              </a:rPr>
              <a:t>Массаж ушей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302327" y="1220788"/>
            <a:ext cx="8908473" cy="5160963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sz="2400" b="1" i="1" dirty="0">
                <a:latin typeface="Bookman Old Style" panose="02050604050505020204" pitchFamily="18" charset="0"/>
              </a:rPr>
              <a:t>Можно выполнять одновременно на обоих ушах:</a:t>
            </a:r>
          </a:p>
          <a:p>
            <a:pPr marL="0" indent="0" algn="ctr">
              <a:buNone/>
              <a:defRPr/>
            </a:pPr>
            <a:endParaRPr lang="ru-RU" sz="2400" dirty="0">
              <a:latin typeface="Bookman Old Style" panose="02050604050505020204" pitchFamily="18" charset="0"/>
            </a:endParaRPr>
          </a:p>
          <a:p>
            <a:pPr algn="ctr">
              <a:buFont typeface="Wingdings" panose="05000000000000000000" pitchFamily="2" charset="2"/>
              <a:buChar char="v"/>
              <a:defRPr/>
            </a:pPr>
            <a:r>
              <a:rPr lang="ru-RU" sz="2400" dirty="0">
                <a:latin typeface="Bookman Old Style" panose="02050604050505020204" pitchFamily="18" charset="0"/>
              </a:rPr>
              <a:t> Растирать мочки ушей между большим и указательным пальцами. </a:t>
            </a:r>
          </a:p>
          <a:p>
            <a:pPr marL="0" indent="0" algn="ctr">
              <a:buNone/>
              <a:defRPr/>
            </a:pPr>
            <a:r>
              <a:rPr lang="ru-RU" sz="2400" dirty="0">
                <a:latin typeface="Bookman Old Style" panose="02050604050505020204" pitchFamily="18" charset="0"/>
              </a:rPr>
              <a:t>Мочки ушей являются проекцией головного мозга.</a:t>
            </a:r>
          </a:p>
          <a:p>
            <a:pPr algn="ctr">
              <a:defRPr/>
            </a:pPr>
            <a:endParaRPr lang="ru-RU" sz="2400" dirty="0">
              <a:latin typeface="Bookman Old Style" panose="02050604050505020204" pitchFamily="18" charset="0"/>
            </a:endParaRPr>
          </a:p>
          <a:p>
            <a:pPr algn="ctr">
              <a:buFont typeface="Wingdings" panose="05000000000000000000" pitchFamily="2" charset="2"/>
              <a:buChar char="v"/>
              <a:defRPr/>
            </a:pPr>
            <a:r>
              <a:rPr lang="ru-RU" sz="2400" dirty="0">
                <a:latin typeface="Bookman Old Style" panose="02050604050505020204" pitchFamily="18" charset="0"/>
              </a:rPr>
              <a:t> Растирать кожные складки, идущие вдоль хряща ушных раковин, большим и указательным пальцами, не задевая при этом верхнюю часть уха. </a:t>
            </a:r>
          </a:p>
          <a:p>
            <a:pPr marL="0" indent="0" algn="ctr">
              <a:buNone/>
              <a:defRPr/>
            </a:pPr>
            <a:r>
              <a:rPr lang="ru-RU" sz="2400" dirty="0">
                <a:latin typeface="Bookman Old Style" panose="02050604050505020204" pitchFamily="18" charset="0"/>
              </a:rPr>
              <a:t>Кожные складки являются проекцией спинного мозга.</a:t>
            </a:r>
          </a:p>
        </p:txBody>
      </p:sp>
      <p:sp>
        <p:nvSpPr>
          <p:cNvPr id="4" name="5-конечная звезда 10">
            <a:extLst>
              <a:ext uri="{FF2B5EF4-FFF2-40B4-BE49-F238E27FC236}">
                <a16:creationId xmlns:a16="http://schemas.microsoft.com/office/drawing/2014/main" id="{E5D75538-C38A-4296-94AB-937561DF3C33}"/>
              </a:ext>
            </a:extLst>
          </p:cNvPr>
          <p:cNvSpPr/>
          <p:nvPr/>
        </p:nvSpPr>
        <p:spPr>
          <a:xfrm>
            <a:off x="9711170" y="149225"/>
            <a:ext cx="1851170" cy="1071563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5-конечная звезда 10">
            <a:extLst>
              <a:ext uri="{FF2B5EF4-FFF2-40B4-BE49-F238E27FC236}">
                <a16:creationId xmlns:a16="http://schemas.microsoft.com/office/drawing/2014/main" id="{B1776B73-2FEC-4402-A8E0-1C418198EF50}"/>
              </a:ext>
            </a:extLst>
          </p:cNvPr>
          <p:cNvSpPr/>
          <p:nvPr/>
        </p:nvSpPr>
        <p:spPr>
          <a:xfrm>
            <a:off x="396298" y="3159413"/>
            <a:ext cx="1071563" cy="107156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5-конечная звезда 10">
            <a:extLst>
              <a:ext uri="{FF2B5EF4-FFF2-40B4-BE49-F238E27FC236}">
                <a16:creationId xmlns:a16="http://schemas.microsoft.com/office/drawing/2014/main" id="{2C3B068A-F482-4680-855C-6216BA665B98}"/>
              </a:ext>
            </a:extLst>
          </p:cNvPr>
          <p:cNvSpPr/>
          <p:nvPr/>
        </p:nvSpPr>
        <p:spPr>
          <a:xfrm>
            <a:off x="10510116" y="4839855"/>
            <a:ext cx="1071563" cy="1727921"/>
          </a:xfrm>
          <a:prstGeom prst="star5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5-конечная звезда 10">
            <a:extLst>
              <a:ext uri="{FF2B5EF4-FFF2-40B4-BE49-F238E27FC236}">
                <a16:creationId xmlns:a16="http://schemas.microsoft.com/office/drawing/2014/main" id="{DB0E2483-9B30-45CF-9724-6F2DE6810CF9}"/>
              </a:ext>
            </a:extLst>
          </p:cNvPr>
          <p:cNvSpPr/>
          <p:nvPr/>
        </p:nvSpPr>
        <p:spPr>
          <a:xfrm>
            <a:off x="3777673" y="6072442"/>
            <a:ext cx="783359" cy="61861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5-конечная звезда 10">
            <a:extLst>
              <a:ext uri="{FF2B5EF4-FFF2-40B4-BE49-F238E27FC236}">
                <a16:creationId xmlns:a16="http://schemas.microsoft.com/office/drawing/2014/main" id="{0F07EE66-B50C-4DBC-AB28-9FA8B05754A4}"/>
              </a:ext>
            </a:extLst>
          </p:cNvPr>
          <p:cNvSpPr/>
          <p:nvPr/>
        </p:nvSpPr>
        <p:spPr>
          <a:xfrm>
            <a:off x="858909" y="1330037"/>
            <a:ext cx="701316" cy="639328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30AC39C-0C66-46B2-96C4-ECD01B4E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236" y="193964"/>
            <a:ext cx="9871362" cy="108989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u="sng" dirty="0">
                <a:latin typeface="Bookman Old Style" panose="02050604050505020204" pitchFamily="18" charset="0"/>
              </a:rPr>
              <a:t>Рекомендации для родителей, чьи дети долго не могут заговорить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0BCAF9E-3AD0-471A-AF5F-4DDAF3857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165" y="1376219"/>
            <a:ext cx="10926618" cy="513541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 </a:t>
            </a:r>
            <a:r>
              <a:rPr lang="ru-RU" dirty="0">
                <a:latin typeface="Century Gothic" panose="020B0502020202020204" pitchFamily="34" charset="0"/>
              </a:rPr>
              <a:t>Больше говорите с ребенком, озвучивая все действия (кормление, купание, одевание), комментируя окружающее, не боясь повторения одних и тех же слов, произносите их четко, терпеливо, доброжелательно.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</a:rPr>
              <a:t> Развивайте понимание речи, используя простые инструкции типа «Дай ручку, где ножка?». Опирайтесь на то, что ребенку доступно. Неоднократно повторяйте уже усвоенное.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</a:rPr>
              <a:t>Используйте в речи наряду с полными словами их упрощенные варианты: машина-би-би</a:t>
            </a:r>
            <a:r>
              <a:rPr lang="ru-RU">
                <a:latin typeface="Century Gothic" panose="020B0502020202020204" pitchFamily="34" charset="0"/>
              </a:rPr>
              <a:t>, кукла-ля-ля</a:t>
            </a:r>
            <a:r>
              <a:rPr lang="ru-RU" dirty="0">
                <a:latin typeface="Century Gothic" panose="020B0502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</a:rPr>
              <a:t> Пойте ребенку перед сном. Лучше не менять часто репертуар.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</a:rPr>
              <a:t> Вызывайте желание подражать взрослому. Это возможно, когда сочетаются эмоциональная заинтересованность и доступность слов, которые ребенок произносит во время совместных игр (прятки – ку-ку, паровозик – ту-ту). Можно вместе удивляться увиденному: ух ты, ой, ах, ух. </a:t>
            </a: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B501E0F4-3EE9-4CF7-838C-398B5ECDD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0138" y="3779982"/>
            <a:ext cx="2081645" cy="113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725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40BCAF9E-3AD0-471A-AF5F-4DDAF3857A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37673" y="295564"/>
            <a:ext cx="10109200" cy="379614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latin typeface="Bookman Old Style" panose="02050604050505020204" pitchFamily="18" charset="0"/>
              </a:rPr>
              <a:t>Овладение правильным произношением речевых звуков является одним из очень важных звеньев становления речи у ребёнка. </a:t>
            </a:r>
          </a:p>
          <a:p>
            <a:pPr marL="0" indent="0" algn="ctr">
              <a:buNone/>
            </a:pPr>
            <a:r>
              <a:rPr lang="ru-RU" sz="2800" b="1" dirty="0">
                <a:latin typeface="Bookman Old Style" panose="02050604050505020204" pitchFamily="18" charset="0"/>
              </a:rPr>
              <a:t>В последнее время отмечается неуклонный рост речевой патологии у детей- дошкольников.</a:t>
            </a:r>
          </a:p>
          <a:p>
            <a:pPr marL="0" indent="0" algn="ctr">
              <a:buNone/>
            </a:pPr>
            <a:r>
              <a:rPr lang="ru-RU" sz="2800" b="1" dirty="0">
                <a:latin typeface="Bookman Old Style" panose="02050604050505020204" pitchFamily="18" charset="0"/>
              </a:rPr>
              <a:t>Причины этого следует искать и в ухудшающейся экологии, и в осложнениях при беременности и родах, и в том, что не все родители уделяют должное внимание речевому развитию ребёнка.</a:t>
            </a:r>
          </a:p>
        </p:txBody>
      </p:sp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id="{B87E0FF9-C7A9-4442-B29D-9384D8997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817" y="4925289"/>
            <a:ext cx="3140364" cy="176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8819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D69B22-F32A-47C7-886D-18243622DF1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1346" y="74557"/>
            <a:ext cx="10723418" cy="643327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</a:rPr>
              <a:t>Почаще рассказывайте, читайте первые детские сказки, стихи.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</a:rPr>
              <a:t>Побуждайте досказывать слова по мере речевой возможности. «Изображайте стихи» ( пример : мишка косолапый по лесу идет, ребенок показывает мишку).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</a:rPr>
              <a:t>Не перегружайте ребенка телевизионной, видео и аудиоинформацией.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</a:rPr>
              <a:t>При чтении сокращайте текст до понятных фраз.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</a:rPr>
              <a:t>Не говорите при ребенке о его отставании.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</a:rPr>
              <a:t> Не раздражайтесь, не стесняйтесь того, что ваш ребенок не говорит. Не проявляйте излишнюю тревогу: у каждого свои сроки, свои проблемы.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</a:rPr>
              <a:t>Не дожидаясь, пока ребенок заговорит, начинайте учить его различать предметы по размеру (большой-маленький), соотносить цвета, форму (дай такой же), количество (один-много).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</a:rPr>
              <a:t>Проводите массаж пальчиков рук и ладошек, игры типа «сорока-белобока».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</a:rPr>
              <a:t>Важно не отпугнуть ребенка настойчивым «Скажи», «повтори» лучше применять различные игрушки , «Делай как я», « Как киса говорит?»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Century Gothic" panose="020B0502020202020204" pitchFamily="34" charset="0"/>
              </a:rPr>
              <a:t>Всякое проявление речи необходимо поощрять, не обращая внимание на качество звукопроизношения.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5" name="Солнце 4">
            <a:extLst>
              <a:ext uri="{FF2B5EF4-FFF2-40B4-BE49-F238E27FC236}">
                <a16:creationId xmlns:a16="http://schemas.microsoft.com/office/drawing/2014/main" id="{FCC872BB-C05F-4B53-9C26-E5900A0B4984}"/>
              </a:ext>
            </a:extLst>
          </p:cNvPr>
          <p:cNvSpPr/>
          <p:nvPr/>
        </p:nvSpPr>
        <p:spPr>
          <a:xfrm>
            <a:off x="5403274" y="5911274"/>
            <a:ext cx="1358466" cy="905306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лнце 5">
            <a:extLst>
              <a:ext uri="{FF2B5EF4-FFF2-40B4-BE49-F238E27FC236}">
                <a16:creationId xmlns:a16="http://schemas.microsoft.com/office/drawing/2014/main" id="{13BB9E11-0475-402F-921D-DBF50089F1DB}"/>
              </a:ext>
            </a:extLst>
          </p:cNvPr>
          <p:cNvSpPr/>
          <p:nvPr/>
        </p:nvSpPr>
        <p:spPr>
          <a:xfrm>
            <a:off x="9980539" y="6234546"/>
            <a:ext cx="696697" cy="535926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лнце 6">
            <a:extLst>
              <a:ext uri="{FF2B5EF4-FFF2-40B4-BE49-F238E27FC236}">
                <a16:creationId xmlns:a16="http://schemas.microsoft.com/office/drawing/2014/main" id="{DEC3C1CB-2935-4CEB-8875-67A367ABFCE2}"/>
              </a:ext>
            </a:extLst>
          </p:cNvPr>
          <p:cNvSpPr/>
          <p:nvPr/>
        </p:nvSpPr>
        <p:spPr>
          <a:xfrm>
            <a:off x="8669984" y="6114473"/>
            <a:ext cx="794040" cy="652191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>
            <a:extLst>
              <a:ext uri="{FF2B5EF4-FFF2-40B4-BE49-F238E27FC236}">
                <a16:creationId xmlns:a16="http://schemas.microsoft.com/office/drawing/2014/main" id="{1DBFA1E6-C50D-467E-9D99-281E443A6D08}"/>
              </a:ext>
            </a:extLst>
          </p:cNvPr>
          <p:cNvSpPr/>
          <p:nvPr/>
        </p:nvSpPr>
        <p:spPr>
          <a:xfrm>
            <a:off x="7213601" y="6022109"/>
            <a:ext cx="988290" cy="794471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 descr="https://avatars.mds.yandex.net/i?id=7bdd041bfcc40ee02945014d97665c5c5d41b7b0-4577642-images-thumbs&amp;n=13">
            <a:extLst>
              <a:ext uri="{FF2B5EF4-FFF2-40B4-BE49-F238E27FC236}">
                <a16:creationId xmlns:a16="http://schemas.microsoft.com/office/drawing/2014/main" id="{139B9216-7987-4C22-A329-6B337FBB4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357" y="1606206"/>
            <a:ext cx="1306297" cy="95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548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30AC39C-0C66-46B2-96C4-ECD01B4E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093" y="141623"/>
            <a:ext cx="9601196" cy="301723"/>
          </a:xfrm>
        </p:spPr>
        <p:txBody>
          <a:bodyPr>
            <a:noAutofit/>
          </a:bodyPr>
          <a:lstStyle/>
          <a:p>
            <a:pPr algn="ctr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</a:rPr>
              <a:t>Обратите внимание на следующие обязательные показатели для ребенка первого года жизни: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3D0B9CC8-DA52-4145-AD84-F54E7AD1F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13163"/>
            <a:ext cx="10178322" cy="530321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altLang="ru-RU" sz="2200" b="1" dirty="0">
                <a:latin typeface="Century Gothic" panose="020B0502020202020204" pitchFamily="34" charset="0"/>
              </a:rPr>
              <a:t> Крик </a:t>
            </a:r>
            <a:r>
              <a:rPr lang="ru-RU" altLang="ru-RU" sz="2200" dirty="0">
                <a:latin typeface="Century Gothic" panose="020B0502020202020204" pitchFamily="34" charset="0"/>
              </a:rPr>
              <a:t>как реакция на внешние раздражители.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2200" b="1" dirty="0">
                <a:latin typeface="Century Gothic" panose="020B0502020202020204" pitchFamily="34" charset="0"/>
              </a:rPr>
              <a:t> Живая реакция </a:t>
            </a:r>
            <a:r>
              <a:rPr lang="ru-RU" altLang="ru-RU" sz="2200" dirty="0">
                <a:latin typeface="Century Gothic" panose="020B0502020202020204" pitchFamily="34" charset="0"/>
              </a:rPr>
              <a:t>на появление взрослого. Например, оживление или улыбка. Время появления от 1 до 3 месяцев.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2200" b="1" dirty="0">
                <a:latin typeface="Century Gothic" panose="020B0502020202020204" pitchFamily="34" charset="0"/>
              </a:rPr>
              <a:t> </a:t>
            </a:r>
            <a:r>
              <a:rPr lang="ru-RU" altLang="ru-RU" sz="2200" b="1" dirty="0" err="1">
                <a:latin typeface="Century Gothic" panose="020B0502020202020204" pitchFamily="34" charset="0"/>
              </a:rPr>
              <a:t>Гуление</a:t>
            </a:r>
            <a:r>
              <a:rPr lang="ru-RU" altLang="ru-RU" sz="2200" b="1" dirty="0">
                <a:latin typeface="Century Gothic" panose="020B0502020202020204" pitchFamily="34" charset="0"/>
              </a:rPr>
              <a:t>.</a:t>
            </a:r>
            <a:r>
              <a:rPr lang="ru-RU" altLang="ru-RU" sz="2200" dirty="0">
                <a:latin typeface="Century Gothic" panose="020B0502020202020204" pitchFamily="34" charset="0"/>
              </a:rPr>
              <a:t> Малыш должен смотреть в глаза родителям при </a:t>
            </a:r>
            <a:r>
              <a:rPr lang="ru-RU" altLang="ru-RU" sz="2200" dirty="0" err="1">
                <a:latin typeface="Century Gothic" panose="020B0502020202020204" pitchFamily="34" charset="0"/>
              </a:rPr>
              <a:t>гулении</a:t>
            </a:r>
            <a:r>
              <a:rPr lang="ru-RU" altLang="ru-RU" sz="2200" dirty="0">
                <a:latin typeface="Century Gothic" panose="020B0502020202020204" pitchFamily="34" charset="0"/>
              </a:rPr>
              <a:t>. Он должен «петь».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2200" b="1" dirty="0">
                <a:latin typeface="Century Gothic" panose="020B0502020202020204" pitchFamily="34" charset="0"/>
              </a:rPr>
              <a:t> Лепет. </a:t>
            </a:r>
            <a:r>
              <a:rPr lang="ru-RU" altLang="ru-RU" sz="2200" dirty="0">
                <a:latin typeface="Century Gothic" panose="020B0502020202020204" pitchFamily="34" charset="0"/>
              </a:rPr>
              <a:t>Звуками малыш старается привлечь к себе внимание взрослых (активизируется в 6 – 10 месяцев).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2200" b="1" dirty="0">
                <a:latin typeface="Century Gothic" panose="020B0502020202020204" pitchFamily="34" charset="0"/>
              </a:rPr>
              <a:t> Указание.</a:t>
            </a:r>
            <a:r>
              <a:rPr lang="ru-RU" altLang="ru-RU" sz="2200" dirty="0">
                <a:latin typeface="Century Gothic" panose="020B0502020202020204" pitchFamily="34" charset="0"/>
              </a:rPr>
              <a:t> Так называемые жесты, указывающие на предметы и действия. Появляется в 8 – 13 месяцев.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2200" b="1" dirty="0">
                <a:latin typeface="Century Gothic" panose="020B0502020202020204" pitchFamily="34" charset="0"/>
              </a:rPr>
              <a:t> Социальные жесты.</a:t>
            </a:r>
            <a:r>
              <a:rPr lang="ru-RU" altLang="ru-RU" sz="2200" dirty="0">
                <a:latin typeface="Century Gothic" panose="020B0502020202020204" pitchFamily="34" charset="0"/>
              </a:rPr>
              <a:t> Это махание рукой в знак прощания. Возникает в 9 – 12 месяцев.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2200" b="1" dirty="0">
                <a:latin typeface="Century Gothic" panose="020B0502020202020204" pitchFamily="34" charset="0"/>
              </a:rPr>
              <a:t> Выполнение и понимание простых просьб.</a:t>
            </a:r>
            <a:r>
              <a:rPr lang="ru-RU" altLang="ru-RU" sz="2200" dirty="0">
                <a:latin typeface="Century Gothic" panose="020B0502020202020204" pitchFamily="34" charset="0"/>
              </a:rPr>
              <a:t> Появляется примерно к году.</a:t>
            </a:r>
          </a:p>
          <a:p>
            <a:endParaRPr lang="ru-RU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F292025B-DFA8-43AC-BF62-061A91C83341}"/>
              </a:ext>
            </a:extLst>
          </p:cNvPr>
          <p:cNvSpPr/>
          <p:nvPr/>
        </p:nvSpPr>
        <p:spPr>
          <a:xfrm>
            <a:off x="11216406" y="364834"/>
            <a:ext cx="608447" cy="6096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3C443C7D-B14C-49C9-A705-D84D1DB99AE5}"/>
              </a:ext>
            </a:extLst>
          </p:cNvPr>
          <p:cNvSpPr/>
          <p:nvPr/>
        </p:nvSpPr>
        <p:spPr>
          <a:xfrm>
            <a:off x="10417461" y="83124"/>
            <a:ext cx="608446" cy="6096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C822BD67-33B4-4F07-B451-CFD68C47FF15}"/>
              </a:ext>
            </a:extLst>
          </p:cNvPr>
          <p:cNvSpPr/>
          <p:nvPr/>
        </p:nvSpPr>
        <p:spPr>
          <a:xfrm>
            <a:off x="10417461" y="89592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543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30AC39C-0C66-46B2-96C4-ECD01B4E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20074"/>
            <a:ext cx="9601196" cy="9605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u="sng" dirty="0">
                <a:latin typeface="Bookman Old Style" panose="02050604050505020204" pitchFamily="18" charset="0"/>
              </a:rPr>
              <a:t>Уровень развития </a:t>
            </a:r>
            <a:br>
              <a:rPr lang="ru-RU" sz="3600" b="1" i="1" u="sng" dirty="0">
                <a:latin typeface="Bookman Old Style" panose="02050604050505020204" pitchFamily="18" charset="0"/>
              </a:rPr>
            </a:br>
            <a:r>
              <a:rPr lang="ru-RU" sz="3600" b="1" i="1" u="sng" dirty="0">
                <a:latin typeface="Bookman Old Style" panose="02050604050505020204" pitchFamily="18" charset="0"/>
              </a:rPr>
              <a:t>речи детей в 2 года</a:t>
            </a:r>
            <a:br>
              <a:rPr lang="ru-RU" sz="4000" dirty="0">
                <a:latin typeface="Bookman Old Style" panose="02050604050505020204" pitchFamily="18" charset="0"/>
              </a:rPr>
            </a:br>
            <a:br>
              <a:rPr lang="ru-RU" sz="4000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0BDFDAA-3570-4000-80AB-CA9DCF5A6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93090"/>
            <a:ext cx="10178322" cy="5564909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400" i="1" dirty="0"/>
              <a:t> </a:t>
            </a:r>
            <a:r>
              <a:rPr lang="ru-RU" sz="3400" i="1" dirty="0">
                <a:latin typeface="Century Gothic" panose="020B0502020202020204" pitchFamily="34" charset="0"/>
              </a:rPr>
              <a:t>Понимает обозначаемые на простых сюжетных картинках действия и предметы.</a:t>
            </a:r>
            <a:endParaRPr lang="ru-RU" sz="34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i="1" dirty="0">
                <a:latin typeface="Century Gothic" panose="020B0502020202020204" pitchFamily="34" charset="0"/>
              </a:rPr>
              <a:t> Понимает значение пространственных предлогов (положи на стол, сядь на диван).</a:t>
            </a:r>
            <a:endParaRPr lang="ru-RU" sz="34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i="1" dirty="0">
                <a:latin typeface="Century Gothic" panose="020B0502020202020204" pitchFamily="34" charset="0"/>
              </a:rPr>
              <a:t>Может  выполнять просьбы взрослых, состоящие из двух частей.</a:t>
            </a:r>
            <a:endParaRPr lang="ru-RU" sz="34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i="1" dirty="0">
                <a:latin typeface="Century Gothic" panose="020B0502020202020204" pitchFamily="34" charset="0"/>
              </a:rPr>
              <a:t>Понимает обобщающее значение наименований однородных предметов (любой стул — это стул).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i="1" dirty="0">
                <a:latin typeface="Century Gothic" panose="020B0502020202020204" pitchFamily="34" charset="0"/>
              </a:rPr>
              <a:t>К 1,5 годам в активном словаре ребенка насчитывается около 50 слов, а к 2 годам — 200-400 слов. Это преимущественно существительные, обозначающие предметы игровой и бытовой тематики, а также глаголы, обозначающие простые действия.</a:t>
            </a:r>
            <a:endParaRPr lang="ru-RU" sz="34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i="1" dirty="0">
                <a:latin typeface="Century Gothic" panose="020B0502020202020204" pitchFamily="34" charset="0"/>
              </a:rPr>
              <a:t>С 1,5 лет малыш способен задавать вопросы: «Как это называется?», «Что это?».</a:t>
            </a:r>
            <a:endParaRPr lang="ru-RU" sz="34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i="1" dirty="0">
                <a:latin typeface="Century Gothic" panose="020B0502020202020204" pitchFamily="34" charset="0"/>
              </a:rPr>
              <a:t>Речь еще </a:t>
            </a:r>
            <a:r>
              <a:rPr lang="ru-RU" sz="3400" i="1" dirty="0" err="1">
                <a:latin typeface="Century Gothic" panose="020B0502020202020204" pitchFamily="34" charset="0"/>
              </a:rPr>
              <a:t>аграмматична</a:t>
            </a:r>
            <a:r>
              <a:rPr lang="ru-RU" sz="3400" i="1" dirty="0">
                <a:latin typeface="Century Gothic" panose="020B0502020202020204" pitchFamily="34" charset="0"/>
              </a:rPr>
              <a:t>. Ребенок пока пользуется фразами из 2-4 слов, согласует глаголы 3-го лица единственного числа настоящего времени с существительными, использует формы некоторых падежей, появляется первое лицо глаголов и местоимение «я».</a:t>
            </a:r>
            <a:endParaRPr lang="ru-RU" sz="34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i="1" dirty="0">
                <a:latin typeface="Century Gothic" panose="020B0502020202020204" pitchFamily="34" charset="0"/>
              </a:rPr>
              <a:t>Для речи ребенка характерно неправильное звукопроизношение большинства звуков родного языка (этап физиологического косноязычия).</a:t>
            </a:r>
            <a:endParaRPr lang="ru-RU" sz="34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i="1" dirty="0">
                <a:latin typeface="Century Gothic" panose="020B0502020202020204" pitchFamily="34" charset="0"/>
              </a:rPr>
              <a:t>Наблюдается неустойчивое произношение многих слов: звук то выпадает, то заменяется или же произносится не верно.</a:t>
            </a:r>
            <a:endParaRPr lang="ru-RU" sz="34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i="1" dirty="0">
                <a:latin typeface="Century Gothic" panose="020B0502020202020204" pitchFamily="34" charset="0"/>
              </a:rPr>
              <a:t>Использует в речи глаголы в повелительном наклонении.</a:t>
            </a:r>
            <a:endParaRPr lang="ru-RU" sz="34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i="1" dirty="0">
                <a:latin typeface="Century Gothic" panose="020B0502020202020204" pitchFamily="34" charset="0"/>
              </a:rPr>
              <a:t>Слоговая структура многосложных слов нарушена (упрощение структуры путем опускания слогов из середины слова).</a:t>
            </a:r>
            <a:endParaRPr lang="ru-RU" sz="34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i="1" dirty="0">
                <a:latin typeface="Century Gothic" panose="020B0502020202020204" pitchFamily="34" charset="0"/>
              </a:rPr>
              <a:t>Некоторые дети говорят слабым, тихим голосом.</a:t>
            </a:r>
            <a:endParaRPr lang="ru-RU" sz="3400" dirty="0">
              <a:latin typeface="Century Gothic" panose="020B0502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B5CC751B-B4F3-4AFB-97A1-0A45AB8D1187}"/>
              </a:ext>
            </a:extLst>
          </p:cNvPr>
          <p:cNvSpPr/>
          <p:nvPr/>
        </p:nvSpPr>
        <p:spPr>
          <a:xfrm>
            <a:off x="9476205" y="6184901"/>
            <a:ext cx="621147" cy="519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808C5B68-5B7A-42C6-BAE1-ABEEE523C816}"/>
              </a:ext>
            </a:extLst>
          </p:cNvPr>
          <p:cNvSpPr/>
          <p:nvPr/>
        </p:nvSpPr>
        <p:spPr>
          <a:xfrm>
            <a:off x="10319175" y="6184901"/>
            <a:ext cx="621147" cy="519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35B935D9-50EA-4BD2-A199-491FB4815AD5}"/>
              </a:ext>
            </a:extLst>
          </p:cNvPr>
          <p:cNvSpPr/>
          <p:nvPr/>
        </p:nvSpPr>
        <p:spPr>
          <a:xfrm>
            <a:off x="11162145" y="6184901"/>
            <a:ext cx="535710" cy="519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68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30AC39C-0C66-46B2-96C4-ECD01B4E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10836"/>
            <a:ext cx="9601196" cy="11730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u="sng" dirty="0">
                <a:latin typeface="Bookman Old Style" panose="02050604050505020204" pitchFamily="18" charset="0"/>
              </a:rPr>
              <a:t>Уровень развития </a:t>
            </a:r>
            <a:br>
              <a:rPr lang="ru-RU" sz="3600" b="1" i="1" u="sng" dirty="0">
                <a:latin typeface="Bookman Old Style" panose="02050604050505020204" pitchFamily="18" charset="0"/>
              </a:rPr>
            </a:br>
            <a:r>
              <a:rPr lang="ru-RU" sz="3600" b="1" i="1" u="sng" dirty="0">
                <a:latin typeface="Bookman Old Style" panose="02050604050505020204" pitchFamily="18" charset="0"/>
              </a:rPr>
              <a:t>речи  детей в 3 года</a:t>
            </a:r>
            <a:br>
              <a:rPr lang="ru-RU" sz="4000" dirty="0">
                <a:latin typeface="Bookman Old Style" panose="02050604050505020204" pitchFamily="18" charset="0"/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648426-0550-4F62-B24D-E324DA669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83855"/>
            <a:ext cx="10178322" cy="557414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Самым значимым отличием речи трехлетнего ребенка от двухлетнего является почти полное отсутствие </a:t>
            </a:r>
            <a:r>
              <a:rPr lang="ru-RU" i="1" dirty="0" err="1">
                <a:latin typeface="Century Gothic" panose="020B0502020202020204" pitchFamily="34" charset="0"/>
              </a:rPr>
              <a:t>аграмматизмов</a:t>
            </a:r>
            <a:r>
              <a:rPr lang="ru-RU" i="1" dirty="0">
                <a:latin typeface="Century Gothic" panose="020B0502020202020204" pitchFamily="34" charset="0"/>
              </a:rPr>
              <a:t> в его речи.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Связь слов в предложении выражена с помощью окончаний и предлогов. Ребенок начинает употреблять союзы и использует почти все основные части речи.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Звукопроизношение еще не полностью соответствует норме.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В речи ребенка практически отсутствуют шипящие и сонорные, но твердые и мягкие звуки дифференцируются большинством детей.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Слова со сложной слоговой структурой и со стечениями согласных ребенком могут произноситься искаженно.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В словарном запасе появляются не только слова чисто бытовой тематики, а уже встречаются слова оценочного значения, слова-обобщения. Ребенок уже оперирует некоторыми родовыми понятиями.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Если родители ребенка сформировали у него положительное отношение к книгам, то он любит слушать знакомые сказки и стихи. Малыш хорошо запоминает текст и практически дословно воспроизводит</a:t>
            </a:r>
            <a:r>
              <a:rPr lang="ru-RU" dirty="0">
                <a:latin typeface="Century Gothic" panose="020B0502020202020204" pitchFamily="34" charset="0"/>
              </a:rPr>
              <a:t> </a:t>
            </a:r>
            <a:r>
              <a:rPr lang="ru-RU" i="1" dirty="0">
                <a:latin typeface="Century Gothic" panose="020B0502020202020204" pitchFamily="34" charset="0"/>
              </a:rPr>
              <a:t>его, хотя свободно пересказать своими словами сказку он еще не может.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  Ребенок хорошо понимает содержание несложных сюжетных картинок.</a:t>
            </a:r>
            <a:endParaRPr lang="ru-RU" dirty="0">
              <a:latin typeface="Century Gothic" panose="020B0502020202020204" pitchFamily="34" charset="0"/>
            </a:endParaRPr>
          </a:p>
          <a:p>
            <a:endParaRPr lang="ru-RU" dirty="0"/>
          </a:p>
        </p:txBody>
      </p:sp>
      <p:sp>
        <p:nvSpPr>
          <p:cNvPr id="2" name="Равнобедренный треугольник 1">
            <a:extLst>
              <a:ext uri="{FF2B5EF4-FFF2-40B4-BE49-F238E27FC236}">
                <a16:creationId xmlns:a16="http://schemas.microsoft.com/office/drawing/2014/main" id="{3AA3837F-EC89-4831-9479-CC51B3681052}"/>
              </a:ext>
            </a:extLst>
          </p:cNvPr>
          <p:cNvSpPr/>
          <p:nvPr/>
        </p:nvSpPr>
        <p:spPr>
          <a:xfrm>
            <a:off x="10409970" y="110836"/>
            <a:ext cx="1060704" cy="914400"/>
          </a:xfrm>
          <a:prstGeom prst="triangl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BB4518C2-4EAD-43C5-BE88-5661675FD362}"/>
              </a:ext>
            </a:extLst>
          </p:cNvPr>
          <p:cNvSpPr/>
          <p:nvPr/>
        </p:nvSpPr>
        <p:spPr>
          <a:xfrm>
            <a:off x="9467272" y="489527"/>
            <a:ext cx="898973" cy="535709"/>
          </a:xfrm>
          <a:prstGeom prst="triangle">
            <a:avLst>
              <a:gd name="adj" fmla="val 50871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881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30AC39C-0C66-46B2-96C4-ECD01B4E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29310"/>
            <a:ext cx="9601196" cy="11545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u="sng" dirty="0">
                <a:latin typeface="Bookman Old Style" panose="02050604050505020204" pitchFamily="18" charset="0"/>
              </a:rPr>
              <a:t>Уровень развития </a:t>
            </a:r>
            <a:br>
              <a:rPr lang="ru-RU" sz="3600" b="1" i="1" u="sng" dirty="0">
                <a:latin typeface="Bookman Old Style" panose="02050604050505020204" pitchFamily="18" charset="0"/>
              </a:rPr>
            </a:br>
            <a:r>
              <a:rPr lang="ru-RU" sz="3600" b="1" i="1" u="sng" dirty="0">
                <a:latin typeface="Bookman Old Style" panose="02050604050505020204" pitchFamily="18" charset="0"/>
              </a:rPr>
              <a:t>речи детей в 4 года</a:t>
            </a:r>
            <a:br>
              <a:rPr lang="ru-RU" sz="3600" dirty="0">
                <a:latin typeface="Bookman Old Style" panose="02050604050505020204" pitchFamily="18" charset="0"/>
              </a:rPr>
            </a:br>
            <a:br>
              <a:rPr lang="ru-RU" sz="3600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045BA40-767B-4A1D-A97A-0B49F5EE7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7" y="1283856"/>
            <a:ext cx="10404613" cy="544483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К четырем годам словарный запас ребенка достигает 2000 слов.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Словарный запас уже обогащен за счет наречий, обозначающих пространственные и временные признаки.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У многих детей звукопроизношение приходит в норму. Но у части детей могут наблюдаться смешения свистящих и шипящих, а также отсутствие </a:t>
            </a:r>
            <a:r>
              <a:rPr lang="ru-RU" i="1" dirty="0" err="1">
                <a:latin typeface="Century Gothic" panose="020B0502020202020204" pitchFamily="34" charset="0"/>
              </a:rPr>
              <a:t>вибрантов</a:t>
            </a:r>
            <a:r>
              <a:rPr lang="ru-RU" i="1" dirty="0">
                <a:latin typeface="Century Gothic" panose="020B0502020202020204" pitchFamily="34" charset="0"/>
              </a:rPr>
              <a:t> Р, Р’.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Ребенок начинает заниматься «словотворчеством», что свидетельствует о начале усвоения словообразовательных моделей.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В речи все меньше ошибок на словоизменение основных частей речи.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В активной речи появляются слова второй степени</a:t>
            </a:r>
            <a:r>
              <a:rPr lang="ru-RU" dirty="0">
                <a:latin typeface="Century Gothic" panose="020B0502020202020204" pitchFamily="34" charset="0"/>
              </a:rPr>
              <a:t> </a:t>
            </a:r>
            <a:r>
              <a:rPr lang="ru-RU" i="1" dirty="0">
                <a:latin typeface="Century Gothic" panose="020B0502020202020204" pitchFamily="34" charset="0"/>
              </a:rPr>
              <a:t>обобщения.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Хорошо развита непроизвольная память, которая позволяет запомнить большое количество стихотворных произведений наизусть.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latin typeface="Century Gothic" panose="020B0502020202020204" pitchFamily="34" charset="0"/>
              </a:rPr>
              <a:t> Связная речь еще не сложилась, в рассказах о событиях из собственной жизни допускается непоследовательность. Но ребенок уже начинает пересказывать известную им сказку.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7328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30AC39C-0C66-46B2-96C4-ECD01B4E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4656"/>
            <a:ext cx="9601196" cy="9882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u="sng" dirty="0">
                <a:latin typeface="Bookman Old Style" panose="02050604050505020204" pitchFamily="18" charset="0"/>
              </a:rPr>
              <a:t>Уровень развития </a:t>
            </a:r>
            <a:br>
              <a:rPr lang="ru-RU" sz="3600" b="1" i="1" u="sng" dirty="0">
                <a:latin typeface="Bookman Old Style" panose="02050604050505020204" pitchFamily="18" charset="0"/>
              </a:rPr>
            </a:br>
            <a:r>
              <a:rPr lang="ru-RU" sz="3600" b="1" i="1" u="sng" dirty="0">
                <a:latin typeface="Bookman Old Style" panose="02050604050505020204" pitchFamily="18" charset="0"/>
              </a:rPr>
              <a:t>речи детей в 5 лет</a:t>
            </a:r>
            <a:br>
              <a:rPr lang="ru-RU" sz="3600" dirty="0">
                <a:latin typeface="Bookman Old Style" panose="02050604050505020204" pitchFamily="18" charset="0"/>
              </a:rPr>
            </a:br>
            <a:br>
              <a:rPr lang="ru-RU" sz="3600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4D6D3E-2E8E-4944-B673-D62258585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363" y="1219199"/>
            <a:ext cx="10529455" cy="616989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450" i="1" dirty="0"/>
              <a:t>Увеличивается активный словарный запас (от 2500 до 3000 слов к концу шестого года жизни), что дает ребенку возможность высказываться более полно, точнее излагать мысли.</a:t>
            </a:r>
            <a:endParaRPr lang="ru-RU" sz="145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1450" i="1" dirty="0"/>
              <a:t>В речи ребенка все чаще появляются прилагательные, которыми он пользуется для обозначения признаков и качеств предметов, описания временных и пространственных отношений.</a:t>
            </a:r>
            <a:endParaRPr lang="ru-RU" sz="145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1450" i="1" dirty="0"/>
              <a:t>Свои высказывании ребенок строит из двух-трех и более простых распространенных предложений, сложные предложения использует чаще, но все же еще не во всех ситуациях.</a:t>
            </a:r>
            <a:endParaRPr lang="ru-RU" sz="145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1450" i="1" dirty="0"/>
              <a:t>Ребенок начинает овладевать монологической речью. Появляются предложения с однородными обстоятельствами, начинает правильно согласовывать  прилагательные с другими частями речи.</a:t>
            </a:r>
            <a:endParaRPr lang="ru-RU" sz="145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1450" i="1" dirty="0"/>
              <a:t> Резко возрастает  интерес к звуковому оформлению слов. Вслушиваясь  в слова, произносимые взрослыми, ребенок пытается установить  сходство в звучании  нередко сам довольно успешно подбирает пары слов: «кошка-мошка», «наша-Маша». Некоторые дети, замечая неправильности в произношении у своих сверстников, могут не замечать дефектов звучания собственной речи. Этот говорить о недостаточном развитии самоконтроля за собственным произношением.</a:t>
            </a:r>
            <a:endParaRPr lang="ru-RU" sz="145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1450" i="1" dirty="0"/>
              <a:t>Отмечается тяга к рифме. Играя со словами, рифмует их, создавая собственные небольшие двух-, </a:t>
            </a:r>
            <a:r>
              <a:rPr lang="ru-RU" sz="1450" i="1" dirty="0" err="1"/>
              <a:t>четырехстишия</a:t>
            </a:r>
            <a:r>
              <a:rPr lang="ru-RU" sz="1450" i="1" dirty="0"/>
              <a:t>.</a:t>
            </a:r>
            <a:endParaRPr lang="ru-RU" sz="145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1450" i="1" dirty="0"/>
              <a:t> Ребенок осуществляет более точные движения языком и губами благодаря увеличению подвижности мышц речевого аппарата.</a:t>
            </a:r>
            <a:endParaRPr lang="ru-RU" sz="145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1450" i="1" dirty="0"/>
              <a:t>Улучшается звукопроизношение: полностью исчезает смягчение согласных, реже происходит пропуск звуков и слогов.</a:t>
            </a:r>
            <a:endParaRPr lang="ru-RU" sz="145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1450" i="1" dirty="0"/>
              <a:t>Большинство детей  усваивают и правильно произносят шипящие звуки л, </a:t>
            </a:r>
            <a:r>
              <a:rPr lang="ru-RU" sz="1450" i="1" dirty="0" err="1"/>
              <a:t>рь</a:t>
            </a:r>
            <a:r>
              <a:rPr lang="ru-RU" sz="1450" i="1" dirty="0"/>
              <a:t>, р., отчетливо выговаривают многосложные слова, точно сохраняя в них слоговую структуру, чаще правильно ставят в словах ударение.</a:t>
            </a:r>
            <a:endParaRPr lang="ru-RU" sz="145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1450" i="1" dirty="0"/>
              <a:t>Заметно улучшается произношение. Заканчивается процесс освоения звуков.</a:t>
            </a:r>
            <a:endParaRPr lang="ru-RU" sz="1450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45DD06AC-55BB-4855-AFFC-485A92906B16}"/>
              </a:ext>
            </a:extLst>
          </p:cNvPr>
          <p:cNvSpPr/>
          <p:nvPr/>
        </p:nvSpPr>
        <p:spPr>
          <a:xfrm>
            <a:off x="1295402" y="13854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FC4F2338-8BBA-4A7E-9D61-7280D3C0E642}"/>
              </a:ext>
            </a:extLst>
          </p:cNvPr>
          <p:cNvSpPr/>
          <p:nvPr/>
        </p:nvSpPr>
        <p:spPr>
          <a:xfrm>
            <a:off x="11083637" y="6132944"/>
            <a:ext cx="646545" cy="6049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796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30AC39C-0C66-46B2-96C4-ECD01B4E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295564"/>
            <a:ext cx="9601196" cy="98829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u="sng" dirty="0">
                <a:latin typeface="Bookman Old Style" panose="02050604050505020204" pitchFamily="18" charset="0"/>
              </a:rPr>
              <a:t>Уровень развития </a:t>
            </a:r>
            <a:br>
              <a:rPr lang="ru-RU" sz="3600" b="1" i="1" u="sng" dirty="0">
                <a:latin typeface="Bookman Old Style" panose="02050604050505020204" pitchFamily="18" charset="0"/>
              </a:rPr>
            </a:br>
            <a:r>
              <a:rPr lang="ru-RU" sz="3600" b="1" i="1" u="sng" dirty="0">
                <a:latin typeface="Bookman Old Style" panose="02050604050505020204" pitchFamily="18" charset="0"/>
              </a:rPr>
              <a:t>речи детей в 6 лет</a:t>
            </a:r>
            <a:br>
              <a:rPr lang="ru-RU" sz="3600" dirty="0">
                <a:latin typeface="Bookman Old Style" panose="02050604050505020204" pitchFamily="18" charset="0"/>
              </a:rPr>
            </a:br>
            <a:br>
              <a:rPr lang="ru-RU" sz="3600" dirty="0"/>
            </a:br>
            <a:br>
              <a:rPr lang="ru-RU" sz="3600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4D6D3E-2E8E-4944-B673-D62258585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83855"/>
            <a:ext cx="10178322" cy="5412509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100" i="1" dirty="0">
                <a:latin typeface="Century Gothic" panose="020B0502020202020204" pitchFamily="34" charset="0"/>
              </a:rPr>
              <a:t>Шестилетние дети не только умеют вычленять существенные признаки предметов и явлений, но и начинают устанавливать причинно-следственные связи между ними, временные и другие отношения.</a:t>
            </a:r>
            <a:endParaRPr lang="ru-RU" sz="21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100" i="1" dirty="0">
                <a:latin typeface="Century Gothic" panose="020B0502020202020204" pitchFamily="34" charset="0"/>
              </a:rPr>
              <a:t> К концу шестого года жизни ребенок уже достаточно точно различает обобщающие слова. Например, он не только говорит «цветы», но и может отметить, что ромашка, колокольчик – это полевые цветы и т.д.</a:t>
            </a:r>
            <a:endParaRPr lang="ru-RU" sz="21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100" i="1" dirty="0">
                <a:latin typeface="Century Gothic" panose="020B0502020202020204" pitchFamily="34" charset="0"/>
              </a:rPr>
              <a:t>У ребенка на седьмом году жизни развивается связная монологическая речь. Он может без помощи взрослых передавать содержание небольшой сказки, короткого рассказа, мультфильма, описать те или  иные события, участником которых он был.</a:t>
            </a:r>
            <a:endParaRPr lang="ru-RU" sz="21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100" i="1" dirty="0">
                <a:latin typeface="Century Gothic" panose="020B0502020202020204" pitchFamily="34" charset="0"/>
              </a:rPr>
              <a:t>К шести годам мышцы губ и языка становятся достаточно крепкими и ребенок начинает правильно произносить все звуки родного языка. Однако у некоторых детей в этом возрасте еще только заканчивается правильное усвоение шипящих звуков, а также л, р. После усвоения этих звуков дети сразу начинают четко и внятно произносить слова различной сложности.</a:t>
            </a:r>
            <a:endParaRPr lang="ru-RU" sz="21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100" i="1" dirty="0">
                <a:latin typeface="Century Gothic" panose="020B0502020202020204" pitchFamily="34" charset="0"/>
              </a:rPr>
              <a:t>Шестилетний ребенок в большинстве случаев правильно пользуется вопросительной и повествовательной интонациями. Он может передавать свои чувства по отношению к различным предметам и явлениям: радость, печаль, горечь, негодование и др.</a:t>
            </a:r>
            <a:endParaRPr lang="ru-RU" sz="2100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100" i="1" dirty="0">
                <a:latin typeface="Century Gothic" panose="020B0502020202020204" pitchFamily="34" charset="0"/>
              </a:rPr>
              <a:t>Шестилетний ребенок имеет достаточно развитый фонематический слух. Он не только хорошо слышит звуки, но и способен выполнять различные задания, связанные  с  выделением слогов и слов с заданным звуком из группы других слов или слогов, может подобрать слова, содержащие определенные звуки.</a:t>
            </a:r>
            <a:endParaRPr lang="ru-RU" sz="21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0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лако 5"/>
          <p:cNvSpPr/>
          <p:nvPr/>
        </p:nvSpPr>
        <p:spPr>
          <a:xfrm>
            <a:off x="5738813" y="285750"/>
            <a:ext cx="3071812" cy="1214438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Массаж кистей рук,  ушей</a:t>
            </a:r>
          </a:p>
        </p:txBody>
      </p:sp>
      <p:sp>
        <p:nvSpPr>
          <p:cNvPr id="7" name="Облако 6"/>
          <p:cNvSpPr/>
          <p:nvPr/>
        </p:nvSpPr>
        <p:spPr>
          <a:xfrm>
            <a:off x="7810501" y="1428750"/>
            <a:ext cx="2428875" cy="928688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Провокация</a:t>
            </a:r>
          </a:p>
        </p:txBody>
      </p:sp>
      <p:sp>
        <p:nvSpPr>
          <p:cNvPr id="9" name="Облако 8"/>
          <p:cNvSpPr/>
          <p:nvPr/>
        </p:nvSpPr>
        <p:spPr>
          <a:xfrm>
            <a:off x="8273473" y="2573974"/>
            <a:ext cx="3429000" cy="1500187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r"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Продуктивные виды  деятельности</a:t>
            </a:r>
          </a:p>
        </p:txBody>
      </p:sp>
      <p:sp>
        <p:nvSpPr>
          <p:cNvPr id="10" name="Облако 9"/>
          <p:cNvSpPr/>
          <p:nvPr/>
        </p:nvSpPr>
        <p:spPr>
          <a:xfrm>
            <a:off x="1309687" y="4811281"/>
            <a:ext cx="2571750" cy="1428750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Развитие мелкой моторики рук</a:t>
            </a:r>
          </a:p>
        </p:txBody>
      </p:sp>
      <p:sp>
        <p:nvSpPr>
          <p:cNvPr id="11" name="Облако 10"/>
          <p:cNvSpPr/>
          <p:nvPr/>
        </p:nvSpPr>
        <p:spPr>
          <a:xfrm>
            <a:off x="3988594" y="5143498"/>
            <a:ext cx="1500188" cy="1071562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Выбор</a:t>
            </a:r>
          </a:p>
        </p:txBody>
      </p:sp>
      <p:sp>
        <p:nvSpPr>
          <p:cNvPr id="12" name="Облако 11"/>
          <p:cNvSpPr/>
          <p:nvPr/>
        </p:nvSpPr>
        <p:spPr>
          <a:xfrm>
            <a:off x="5595939" y="5429250"/>
            <a:ext cx="3500437" cy="1214438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Музыкальные игры</a:t>
            </a:r>
          </a:p>
        </p:txBody>
      </p:sp>
      <p:sp>
        <p:nvSpPr>
          <p:cNvPr id="13" name="Облако 12"/>
          <p:cNvSpPr/>
          <p:nvPr/>
        </p:nvSpPr>
        <p:spPr>
          <a:xfrm>
            <a:off x="8524878" y="4290697"/>
            <a:ext cx="2286000" cy="1143000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Приговоры</a:t>
            </a:r>
          </a:p>
        </p:txBody>
      </p:sp>
      <p:sp>
        <p:nvSpPr>
          <p:cNvPr id="14" name="Облако 13"/>
          <p:cNvSpPr/>
          <p:nvPr/>
        </p:nvSpPr>
        <p:spPr>
          <a:xfrm>
            <a:off x="860858" y="2964663"/>
            <a:ext cx="2704378" cy="1571625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7030A0"/>
                </a:solidFill>
              </a:rPr>
              <a:t>Распространение</a:t>
            </a:r>
          </a:p>
        </p:txBody>
      </p:sp>
      <p:sp>
        <p:nvSpPr>
          <p:cNvPr id="15" name="Облако 14"/>
          <p:cNvSpPr/>
          <p:nvPr/>
        </p:nvSpPr>
        <p:spPr>
          <a:xfrm>
            <a:off x="916780" y="1475233"/>
            <a:ext cx="2786063" cy="1214437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FFFF00"/>
                </a:solidFill>
              </a:rPr>
              <a:t>Параллельный разговор</a:t>
            </a:r>
          </a:p>
        </p:txBody>
      </p:sp>
      <p:sp>
        <p:nvSpPr>
          <p:cNvPr id="16" name="Облако 15"/>
          <p:cNvSpPr/>
          <p:nvPr/>
        </p:nvSpPr>
        <p:spPr>
          <a:xfrm>
            <a:off x="2309812" y="89282"/>
            <a:ext cx="3286125" cy="1357312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Разговор с самим собой</a:t>
            </a:r>
          </a:p>
        </p:txBody>
      </p:sp>
      <p:sp>
        <p:nvSpPr>
          <p:cNvPr id="5" name="Солнце 4"/>
          <p:cNvSpPr/>
          <p:nvPr/>
        </p:nvSpPr>
        <p:spPr>
          <a:xfrm>
            <a:off x="2937165" y="840509"/>
            <a:ext cx="5873460" cy="4738255"/>
          </a:xfrm>
          <a:prstGeom prst="su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Приёмы, стимулирующие речевое развитие</a:t>
            </a:r>
          </a:p>
        </p:txBody>
      </p:sp>
    </p:spTree>
    <p:custDataLst>
      <p:tags r:id="rId1"/>
    </p:custDataLst>
  </p:cSld>
  <p:clrMapOvr>
    <a:masterClrMapping/>
  </p:clrMapOvr>
  <p:transition advTm="235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allAtOnce" animBg="1"/>
      <p:bldP spid="9" grpId="0" build="allAtOnce" animBg="1"/>
      <p:bldP spid="10" grpId="0" build="allAtOnce" animBg="1"/>
      <p:bldP spid="11" grpId="0" build="allAtOnce" animBg="1"/>
      <p:bldP spid="12" grpId="0" build="allAtOnce" animBg="1"/>
      <p:bldP spid="13" grpId="0" build="allAtOnce" animBg="1"/>
      <p:bldP spid="14" grpId="0" build="allAtOnce" animBg="1"/>
      <p:bldP spid="15" grpId="0" build="allAtOnce" animBg="1"/>
      <p:bldP spid="16" grpId="0" build="allAtOnce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6|1.6|1.5|1.3|1.6|1.6|1.5|1.9|1.5|1.5|1.7|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6|1.6|1.5|1.2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|2.1|1.7|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9|1.2|2.1|2.4|2|1.6|1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8|1.2|1.5|3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4"/>
</p:tagLst>
</file>

<file path=ppt/theme/theme1.xml><?xml version="1.0" encoding="utf-8"?>
<a:theme xmlns:a="http://schemas.openxmlformats.org/drawingml/2006/main" name="Эмблема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671</TotalTime>
  <Words>2165</Words>
  <Application>Microsoft Office PowerPoint</Application>
  <PresentationFormat>Широкоэкранный</PresentationFormat>
  <Paragraphs>148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Bookman Old Style</vt:lpstr>
      <vt:lpstr>Century Gothic</vt:lpstr>
      <vt:lpstr>Corbel</vt:lpstr>
      <vt:lpstr>Gill Sans MT</vt:lpstr>
      <vt:lpstr>Impact</vt:lpstr>
      <vt:lpstr>Wingdings</vt:lpstr>
      <vt:lpstr>Wingdings 2</vt:lpstr>
      <vt:lpstr>Эмблема</vt:lpstr>
      <vt:lpstr>МАДОУ Боровский детский сад «Журавушка»</vt:lpstr>
      <vt:lpstr>Презентация PowerPoint</vt:lpstr>
      <vt:lpstr>Обратите внимание на следующие обязательные показатели для ребенка первого года жизни:</vt:lpstr>
      <vt:lpstr>Уровень развития  речи детей в 2 года   </vt:lpstr>
      <vt:lpstr>Уровень развития  речи  детей в 3 года  </vt:lpstr>
      <vt:lpstr>Уровень развития  речи детей в 4 года     </vt:lpstr>
      <vt:lpstr>Уровень развития  речи детей в 5 лет        </vt:lpstr>
      <vt:lpstr>Уровень развития  речи детей в 6 лет        </vt:lpstr>
      <vt:lpstr>Презентация PowerPoint</vt:lpstr>
      <vt:lpstr>Разговор с  самим собой</vt:lpstr>
      <vt:lpstr>Параллельный разговор</vt:lpstr>
      <vt:lpstr>Провокация</vt:lpstr>
      <vt:lpstr>Распространение</vt:lpstr>
      <vt:lpstr>Приговоры</vt:lpstr>
      <vt:lpstr>Выбор</vt:lpstr>
      <vt:lpstr>Продуктивные виды деятельности</vt:lpstr>
      <vt:lpstr>Развитие тонких движений рук</vt:lpstr>
      <vt:lpstr>Массаж ушей</vt:lpstr>
      <vt:lpstr>Рекомендации для родителей, чьи дети долго не могут заговорить: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DS</dc:creator>
  <cp:lastModifiedBy>Светлана Николаевна</cp:lastModifiedBy>
  <cp:revision>36</cp:revision>
  <dcterms:created xsi:type="dcterms:W3CDTF">2025-08-05T05:56:40Z</dcterms:created>
  <dcterms:modified xsi:type="dcterms:W3CDTF">2025-08-07T03:21:52Z</dcterms:modified>
</cp:coreProperties>
</file>