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3" r:id="rId1"/>
  </p:sldMasterIdLst>
  <p:sldIdLst>
    <p:sldId id="288" r:id="rId2"/>
    <p:sldId id="260" r:id="rId3"/>
    <p:sldId id="312" r:id="rId4"/>
    <p:sldId id="318" r:id="rId5"/>
    <p:sldId id="295" r:id="rId6"/>
    <p:sldId id="315" r:id="rId7"/>
    <p:sldId id="313" r:id="rId8"/>
    <p:sldId id="314" r:id="rId9"/>
    <p:sldId id="317" r:id="rId10"/>
    <p:sldId id="316"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A8006"/>
    <a:srgbClr val="7C046E"/>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3907" autoAdjust="0"/>
  </p:normalViewPr>
  <p:slideViewPr>
    <p:cSldViewPr>
      <p:cViewPr varScale="1">
        <p:scale>
          <a:sx n="107" d="100"/>
          <a:sy n="107" d="100"/>
        </p:scale>
        <p:origin x="1332" y="114"/>
      </p:cViewPr>
      <p:guideLst>
        <p:guide orient="horz" pos="2160"/>
        <p:guide pos="2880"/>
      </p:guideLst>
    </p:cSldViewPr>
  </p:slideViewPr>
  <p:outlineViewPr>
    <p:cViewPr>
      <p:scale>
        <a:sx n="33" d="100"/>
        <a:sy n="33" d="100"/>
      </p:scale>
      <p:origin x="0" y="23208"/>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1417763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210746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98857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412716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32122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425358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953393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588939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400681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2854909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287891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624399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1147950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981752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1379291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73E2952-6F85-4177-9F11-268E100EE370}" type="datetimeFigureOut">
              <a:rPr lang="ru-RU" smtClean="0"/>
              <a:pPr/>
              <a:t>04.08.2025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3DDEB61-5FB7-4347-9F8A-6C9AAFB5320A}" type="slidenum">
              <a:rPr lang="ru-RU" smtClean="0"/>
              <a:pPr/>
              <a:t>‹#›</a:t>
            </a:fld>
            <a:endParaRPr lang="ru-RU"/>
          </a:p>
        </p:txBody>
      </p:sp>
    </p:spTree>
    <p:extLst>
      <p:ext uri="{BB962C8B-B14F-4D97-AF65-F5344CB8AC3E}">
        <p14:creationId xmlns:p14="http://schemas.microsoft.com/office/powerpoint/2010/main" val="32715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73E2952-6F85-4177-9F11-268E100EE370}" type="datetimeFigureOut">
              <a:rPr lang="ru-RU" smtClean="0"/>
              <a:pPr/>
              <a:t>04.08.2025</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3DDEB61-5FB7-4347-9F8A-6C9AAFB5320A}" type="slidenum">
              <a:rPr lang="ru-RU" smtClean="0"/>
              <a:pPr/>
              <a:t>‹#›</a:t>
            </a:fld>
            <a:endParaRPr lang="ru-RU"/>
          </a:p>
        </p:txBody>
      </p:sp>
    </p:spTree>
    <p:extLst>
      <p:ext uri="{BB962C8B-B14F-4D97-AF65-F5344CB8AC3E}">
        <p14:creationId xmlns:p14="http://schemas.microsoft.com/office/powerpoint/2010/main" val="1143536524"/>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0832" y="34430"/>
            <a:ext cx="8229600" cy="980728"/>
          </a:xfrm>
        </p:spPr>
        <p:txBody>
          <a:bodyPr>
            <a:noAutofit/>
          </a:bodyPr>
          <a:lstStyle/>
          <a:p>
            <a:pPr algn="ctr"/>
            <a:r>
              <a:rPr lang="ru-RU" sz="2000" b="1" dirty="0">
                <a:solidFill>
                  <a:schemeClr val="accent4">
                    <a:lumMod val="75000"/>
                  </a:schemeClr>
                </a:solidFill>
                <a:latin typeface="Bookman Old Style" panose="02050604050505020204" pitchFamily="18" charset="0"/>
              </a:rPr>
              <a:t>МАДОУ Боровский детский сад «Журавушка»</a:t>
            </a:r>
            <a:endParaRPr lang="ru-RU" sz="1800" dirty="0">
              <a:solidFill>
                <a:schemeClr val="accent4">
                  <a:lumMod val="75000"/>
                </a:schemeClr>
              </a:solidFill>
              <a:latin typeface="Bookman Old Style" panose="02050604050505020204" pitchFamily="18" charset="0"/>
            </a:endParaRPr>
          </a:p>
        </p:txBody>
      </p:sp>
      <p:sp>
        <p:nvSpPr>
          <p:cNvPr id="5" name="Прямоугольник 4"/>
          <p:cNvSpPr/>
          <p:nvPr/>
        </p:nvSpPr>
        <p:spPr>
          <a:xfrm>
            <a:off x="539552" y="1556792"/>
            <a:ext cx="7920880" cy="280076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400" b="1" cap="none" spc="0" dirty="0">
                <a:ln w="11430"/>
                <a:solidFill>
                  <a:schemeClr val="accent4">
                    <a:lumMod val="60000"/>
                    <a:lumOff val="40000"/>
                  </a:schemeClr>
                </a:solidFill>
                <a:latin typeface="Bookman Old Style" panose="02050604050505020204" pitchFamily="18" charset="0"/>
              </a:rPr>
              <a:t>Развитие крупной моторики у детей раннего и младшего дошкольного возраста</a:t>
            </a:r>
          </a:p>
        </p:txBody>
      </p:sp>
      <p:sp>
        <p:nvSpPr>
          <p:cNvPr id="3" name="Прямоугольник 2"/>
          <p:cNvSpPr/>
          <p:nvPr/>
        </p:nvSpPr>
        <p:spPr>
          <a:xfrm>
            <a:off x="395536" y="4978042"/>
            <a:ext cx="7659851" cy="1754326"/>
          </a:xfrm>
          <a:prstGeom prst="rect">
            <a:avLst/>
          </a:prstGeom>
        </p:spPr>
        <p:txBody>
          <a:bodyPr wrap="square">
            <a:spAutoFit/>
          </a:bodyPr>
          <a:lstStyle/>
          <a:p>
            <a:pPr lvl="8" algn="r"/>
            <a:r>
              <a:rPr lang="ru-RU" b="1" dirty="0">
                <a:latin typeface="Bookman Old Style" panose="02050604050505020204" pitchFamily="18" charset="0"/>
                <a:ea typeface="Calibri"/>
              </a:rPr>
              <a:t>                                                                </a:t>
            </a:r>
            <a:r>
              <a:rPr lang="ru-RU" b="1" dirty="0">
                <a:solidFill>
                  <a:schemeClr val="accent4">
                    <a:lumMod val="75000"/>
                  </a:schemeClr>
                </a:solidFill>
                <a:latin typeface="Bookman Old Style" panose="02050604050505020204" pitchFamily="18" charset="0"/>
                <a:ea typeface="Calibri"/>
              </a:rPr>
              <a:t>Воспитатель КМП</a:t>
            </a:r>
          </a:p>
          <a:p>
            <a:pPr lvl="8"/>
            <a:r>
              <a:rPr lang="ru-RU" b="1" dirty="0">
                <a:solidFill>
                  <a:schemeClr val="accent4">
                    <a:lumMod val="75000"/>
                  </a:schemeClr>
                </a:solidFill>
                <a:latin typeface="Bookman Old Style" panose="02050604050505020204" pitchFamily="18" charset="0"/>
                <a:ea typeface="Calibri"/>
              </a:rPr>
              <a:t>                    Суслова В.А.</a:t>
            </a:r>
          </a:p>
          <a:p>
            <a:endParaRPr lang="ru-RU" b="1" dirty="0">
              <a:solidFill>
                <a:schemeClr val="accent4">
                  <a:lumMod val="75000"/>
                </a:schemeClr>
              </a:solidFill>
              <a:latin typeface="Bookman Old Style" panose="02050604050505020204" pitchFamily="18" charset="0"/>
            </a:endParaRPr>
          </a:p>
          <a:p>
            <a:endParaRPr lang="ru-RU" b="1" dirty="0">
              <a:solidFill>
                <a:schemeClr val="accent4">
                  <a:lumMod val="75000"/>
                </a:schemeClr>
              </a:solidFill>
              <a:latin typeface="Bookman Old Style" panose="02050604050505020204" pitchFamily="18" charset="0"/>
            </a:endParaRPr>
          </a:p>
          <a:p>
            <a:pPr algn="ctr"/>
            <a:r>
              <a:rPr lang="ru-RU" b="1" dirty="0">
                <a:solidFill>
                  <a:schemeClr val="accent4">
                    <a:lumMod val="75000"/>
                  </a:schemeClr>
                </a:solidFill>
                <a:latin typeface="Bookman Old Style" panose="02050604050505020204" pitchFamily="18" charset="0"/>
              </a:rPr>
              <a:t>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a:extLst>
              <a:ext uri="{FF2B5EF4-FFF2-40B4-BE49-F238E27FC236}">
                <a16:creationId xmlns:a16="http://schemas.microsoft.com/office/drawing/2014/main" id="{BA7200F7-2D0B-4153-B548-3784729DEBEE}"/>
              </a:ext>
            </a:extLst>
          </p:cNvPr>
          <p:cNvSpPr>
            <a:spLocks noGrp="1"/>
          </p:cNvSpPr>
          <p:nvPr>
            <p:ph idx="4294967295"/>
          </p:nvPr>
        </p:nvSpPr>
        <p:spPr>
          <a:xfrm>
            <a:off x="323528" y="260648"/>
            <a:ext cx="7128792" cy="6336704"/>
          </a:xfrm>
        </p:spPr>
        <p:txBody>
          <a:bodyPr>
            <a:normAutofit fontScale="85000" lnSpcReduction="10000"/>
          </a:bodyPr>
          <a:lstStyle/>
          <a:p>
            <a:pPr marL="0" indent="0" algn="ctr">
              <a:lnSpc>
                <a:spcPct val="110000"/>
              </a:lnSpc>
              <a:spcBef>
                <a:spcPts val="0"/>
              </a:spcBef>
              <a:buNone/>
            </a:pPr>
            <a:r>
              <a:rPr lang="ru-RU" sz="2100" b="1" dirty="0">
                <a:solidFill>
                  <a:schemeClr val="accent4">
                    <a:lumMod val="75000"/>
                  </a:schemeClr>
                </a:solidFill>
                <a:latin typeface="Bookman Old Style" panose="02050604050505020204" pitchFamily="18" charset="0"/>
              </a:rPr>
              <a:t>Упражнения на развитие крупной моторики </a:t>
            </a:r>
          </a:p>
          <a:p>
            <a:pPr marL="0" indent="0" algn="ctr">
              <a:lnSpc>
                <a:spcPct val="110000"/>
              </a:lnSpc>
              <a:spcBef>
                <a:spcPts val="0"/>
              </a:spcBef>
              <a:buNone/>
            </a:pPr>
            <a:r>
              <a:rPr lang="ru-RU" sz="2100" b="1" dirty="0">
                <a:solidFill>
                  <a:schemeClr val="accent4">
                    <a:lumMod val="75000"/>
                  </a:schemeClr>
                </a:solidFill>
                <a:latin typeface="Bookman Old Style" panose="02050604050505020204" pitchFamily="18" charset="0"/>
              </a:rPr>
              <a:t>для детей до 1 года</a:t>
            </a:r>
            <a:r>
              <a:rPr lang="ru-RU" b="1" dirty="0">
                <a:solidFill>
                  <a:schemeClr val="accent4">
                    <a:lumMod val="75000"/>
                  </a:schemeClr>
                </a:solidFill>
                <a:latin typeface="Bookman Old Style" panose="02050604050505020204" pitchFamily="18" charset="0"/>
              </a:rPr>
              <a:t>:</a:t>
            </a:r>
            <a:endParaRPr lang="ru-RU" dirty="0">
              <a:solidFill>
                <a:schemeClr val="accent4">
                  <a:lumMod val="75000"/>
                </a:schemeClr>
              </a:solidFill>
              <a:latin typeface="Bookman Old Style" panose="02050604050505020204" pitchFamily="18" charset="0"/>
            </a:endParaRPr>
          </a:p>
          <a:p>
            <a:pPr algn="just"/>
            <a:r>
              <a:rPr lang="ru-RU" b="1" dirty="0">
                <a:latin typeface="Bookman Old Style" panose="02050604050505020204" pitchFamily="18" charset="0"/>
              </a:rPr>
              <a:t>«Выкладывание на животик».</a:t>
            </a:r>
            <a:r>
              <a:rPr lang="ru-RU" dirty="0">
                <a:latin typeface="Bookman Old Style" panose="02050604050505020204" pitchFamily="18" charset="0"/>
              </a:rPr>
              <a:t> Это полезно для младенцев, которые только учатся поднимать голову. Положите малыша на живот на твердую поверхность. Привлеките его внимание, чтобы он поднял голову и постарался ее удержать.</a:t>
            </a:r>
          </a:p>
          <a:p>
            <a:pPr algn="just"/>
            <a:r>
              <a:rPr lang="ru-RU" b="1" dirty="0">
                <a:latin typeface="Bookman Old Style" panose="02050604050505020204" pitchFamily="18" charset="0"/>
              </a:rPr>
              <a:t>«Горка».</a:t>
            </a:r>
            <a:r>
              <a:rPr lang="ru-RU" dirty="0">
                <a:latin typeface="Bookman Old Style" panose="02050604050505020204" pitchFamily="18" charset="0"/>
              </a:rPr>
              <a:t> Это упражнение подходит для младенцев, которые начали ползать. Соорудите на полу невысокое препятствие, например из подушек, чтобы ребенок пытался переползти через него. Когда малыш научится ходить, он может начать его перешагивать.</a:t>
            </a:r>
          </a:p>
          <a:p>
            <a:pPr marL="0" indent="0" algn="ctr">
              <a:buNone/>
            </a:pPr>
            <a:r>
              <a:rPr lang="ru-RU" sz="2100" b="1" dirty="0">
                <a:solidFill>
                  <a:schemeClr val="accent4">
                    <a:lumMod val="75000"/>
                  </a:schemeClr>
                </a:solidFill>
                <a:latin typeface="Bookman Old Style" panose="02050604050505020204" pitchFamily="18" charset="0"/>
              </a:rPr>
              <a:t>Развитие крупной моторики у детей 1–2 лет:</a:t>
            </a:r>
            <a:endParaRPr lang="ru-RU" sz="2100" dirty="0">
              <a:solidFill>
                <a:schemeClr val="accent4">
                  <a:lumMod val="75000"/>
                </a:schemeClr>
              </a:solidFill>
              <a:latin typeface="Bookman Old Style" panose="02050604050505020204" pitchFamily="18" charset="0"/>
            </a:endParaRPr>
          </a:p>
          <a:p>
            <a:pPr algn="just"/>
            <a:r>
              <a:rPr lang="ru-RU" b="1" dirty="0">
                <a:latin typeface="Bookman Old Style" panose="02050604050505020204" pitchFamily="18" charset="0"/>
              </a:rPr>
              <a:t>«Лазание».</a:t>
            </a:r>
            <a:r>
              <a:rPr lang="ru-RU" dirty="0">
                <a:latin typeface="Bookman Old Style" panose="02050604050505020204" pitchFamily="18" charset="0"/>
              </a:rPr>
              <a:t> Положите любимую игрушку малыша на диван или другое возвышение, чтобы он добрался или дотянулся до нее.</a:t>
            </a:r>
          </a:p>
          <a:p>
            <a:pPr algn="just"/>
            <a:r>
              <a:rPr lang="ru-RU" b="1" dirty="0">
                <a:latin typeface="Bookman Old Style" panose="02050604050505020204" pitchFamily="18" charset="0"/>
              </a:rPr>
              <a:t>«Покажи ладошки».</a:t>
            </a:r>
            <a:r>
              <a:rPr lang="ru-RU" dirty="0">
                <a:latin typeface="Bookman Old Style" panose="02050604050505020204" pitchFamily="18" charset="0"/>
              </a:rPr>
              <a:t> Ребенку нужно вытянуть обе руки вперед ладонями вверх, а затем убрать за спину. Можно также сжать и разжать пальцы: эти движения развивают мелкую моторику.</a:t>
            </a:r>
          </a:p>
          <a:p>
            <a:pPr marL="0" indent="0" algn="ctr">
              <a:lnSpc>
                <a:spcPct val="110000"/>
              </a:lnSpc>
              <a:spcBef>
                <a:spcPts val="0"/>
              </a:spcBef>
              <a:buNone/>
            </a:pPr>
            <a:r>
              <a:rPr lang="ru-RU" sz="2100" b="1" dirty="0">
                <a:solidFill>
                  <a:schemeClr val="accent4">
                    <a:lumMod val="75000"/>
                  </a:schemeClr>
                </a:solidFill>
                <a:latin typeface="Bookman Old Style" panose="02050604050505020204" pitchFamily="18" charset="0"/>
              </a:rPr>
              <a:t>Упражнения на развитие крупной моторики </a:t>
            </a:r>
          </a:p>
          <a:p>
            <a:pPr marL="0" indent="0" algn="ctr">
              <a:lnSpc>
                <a:spcPct val="110000"/>
              </a:lnSpc>
              <a:spcBef>
                <a:spcPts val="0"/>
              </a:spcBef>
              <a:buNone/>
            </a:pPr>
            <a:r>
              <a:rPr lang="ru-RU" sz="2100" b="1" dirty="0">
                <a:solidFill>
                  <a:schemeClr val="accent4">
                    <a:lumMod val="75000"/>
                  </a:schemeClr>
                </a:solidFill>
                <a:latin typeface="Bookman Old Style" panose="02050604050505020204" pitchFamily="18" charset="0"/>
              </a:rPr>
              <a:t>у детей 2–3 лет:</a:t>
            </a:r>
            <a:endParaRPr lang="ru-RU" sz="2100" dirty="0">
              <a:solidFill>
                <a:schemeClr val="accent4">
                  <a:lumMod val="75000"/>
                </a:schemeClr>
              </a:solidFill>
              <a:latin typeface="Bookman Old Style" panose="02050604050505020204" pitchFamily="18" charset="0"/>
            </a:endParaRPr>
          </a:p>
          <a:p>
            <a:pPr algn="just"/>
            <a:r>
              <a:rPr lang="ru-RU" b="1" dirty="0">
                <a:latin typeface="Bookman Old Style" panose="02050604050505020204" pitchFamily="18" charset="0"/>
              </a:rPr>
              <a:t>«Догонялки».</a:t>
            </a:r>
            <a:r>
              <a:rPr lang="ru-RU" dirty="0">
                <a:latin typeface="Bookman Old Style" panose="02050604050505020204" pitchFamily="18" charset="0"/>
              </a:rPr>
              <a:t> В эту простую игру могут играть взрослый и ребенок или несколько детей. Лучше всего она подходит для открытого пространства.</a:t>
            </a:r>
          </a:p>
          <a:p>
            <a:pPr algn="just"/>
            <a:r>
              <a:rPr lang="ru-RU" b="1" dirty="0">
                <a:latin typeface="Bookman Old Style" panose="02050604050505020204" pitchFamily="18" charset="0"/>
              </a:rPr>
              <a:t>«Зайка».</a:t>
            </a:r>
            <a:r>
              <a:rPr lang="ru-RU" dirty="0">
                <a:latin typeface="Bookman Old Style" panose="02050604050505020204" pitchFamily="18" charset="0"/>
              </a:rPr>
              <a:t> Ребенку нужно сложить руки перед собой и прыгать на двух ногах. При этом развивается координация движений.</a:t>
            </a:r>
          </a:p>
          <a:p>
            <a:endParaRPr lang="ru-RU" dirty="0"/>
          </a:p>
        </p:txBody>
      </p:sp>
    </p:spTree>
    <p:extLst>
      <p:ext uri="{BB962C8B-B14F-4D97-AF65-F5344CB8AC3E}">
        <p14:creationId xmlns:p14="http://schemas.microsoft.com/office/powerpoint/2010/main" val="132083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7056784" cy="1224136"/>
          </a:xfrm>
        </p:spPr>
        <p:txBody>
          <a:bodyPr>
            <a:noAutofit/>
          </a:bodyPr>
          <a:lstStyle/>
          <a:p>
            <a:pPr algn="ctr"/>
            <a:r>
              <a:rPr lang="ru-RU" sz="3600" b="1" dirty="0">
                <a:solidFill>
                  <a:schemeClr val="accent4">
                    <a:lumMod val="75000"/>
                  </a:schemeClr>
                </a:solidFill>
                <a:latin typeface="Bookman Old Style" panose="02050604050505020204" pitchFamily="18" charset="0"/>
              </a:rPr>
              <a:t>Актуальными проблемами </a:t>
            </a:r>
            <a:br>
              <a:rPr lang="ru-RU" sz="4000" b="1" dirty="0">
                <a:solidFill>
                  <a:schemeClr val="accent4">
                    <a:lumMod val="75000"/>
                  </a:schemeClr>
                </a:solidFill>
                <a:latin typeface="Bookman Old Style" panose="02050604050505020204" pitchFamily="18" charset="0"/>
              </a:rPr>
            </a:br>
            <a:r>
              <a:rPr lang="ru-RU" sz="2400" b="1" dirty="0">
                <a:solidFill>
                  <a:schemeClr val="accent4">
                    <a:lumMod val="75000"/>
                  </a:schemeClr>
                </a:solidFill>
                <a:latin typeface="Bookman Old Style" panose="02050604050505020204" pitchFamily="18" charset="0"/>
              </a:rPr>
              <a:t>развития крупной моторики, а значит и детского здоровья, сегодня являются:</a:t>
            </a:r>
            <a:br>
              <a:rPr lang="ru-RU" sz="2800" b="1" dirty="0">
                <a:solidFill>
                  <a:schemeClr val="accent4">
                    <a:lumMod val="75000"/>
                  </a:schemeClr>
                </a:solidFill>
                <a:latin typeface="Bookman Old Style" panose="02050604050505020204" pitchFamily="18" charset="0"/>
              </a:rPr>
            </a:br>
            <a:endParaRPr lang="ru-RU" sz="4000" b="1" dirty="0">
              <a:solidFill>
                <a:schemeClr val="accent4">
                  <a:lumMod val="75000"/>
                </a:schemeClr>
              </a:solidFill>
              <a:latin typeface="Bookman Old Style" panose="02050604050505020204" pitchFamily="18" charset="0"/>
            </a:endParaRPr>
          </a:p>
        </p:txBody>
      </p:sp>
      <p:sp>
        <p:nvSpPr>
          <p:cNvPr id="3" name="Содержимое 2"/>
          <p:cNvSpPr>
            <a:spLocks noGrp="1"/>
          </p:cNvSpPr>
          <p:nvPr>
            <p:ph idx="1"/>
          </p:nvPr>
        </p:nvSpPr>
        <p:spPr>
          <a:xfrm>
            <a:off x="457200" y="1700808"/>
            <a:ext cx="7239000" cy="4754928"/>
          </a:xfrm>
        </p:spPr>
        <p:txBody>
          <a:bodyPr>
            <a:normAutofit fontScale="85000" lnSpcReduction="20000"/>
          </a:bodyPr>
          <a:lstStyle/>
          <a:p>
            <a:pPr algn="just"/>
            <a:r>
              <a:rPr lang="ru-RU" sz="2000" b="1" dirty="0" err="1">
                <a:solidFill>
                  <a:schemeClr val="accent4">
                    <a:lumMod val="75000"/>
                  </a:schemeClr>
                </a:solidFill>
                <a:latin typeface="Bookman Old Style" panose="02050604050505020204" pitchFamily="18" charset="0"/>
                <a:cs typeface="Times New Roman" pitchFamily="18" charset="0"/>
              </a:rPr>
              <a:t>гиподинами́я</a:t>
            </a:r>
            <a:r>
              <a:rPr lang="ru-RU" sz="2000" dirty="0">
                <a:latin typeface="Bookman Old Style" panose="02050604050505020204" pitchFamily="18" charset="0"/>
                <a:cs typeface="Times New Roman" pitchFamily="18" charset="0"/>
              </a:rPr>
              <a:t> (ослабление мышечной деятельности организма в результате малоподвижного образа жизни);</a:t>
            </a:r>
          </a:p>
          <a:p>
            <a:pPr algn="just"/>
            <a:r>
              <a:rPr lang="ru-RU" sz="2000" b="1" dirty="0">
                <a:solidFill>
                  <a:schemeClr val="accent4">
                    <a:lumMod val="75000"/>
                  </a:schemeClr>
                </a:solidFill>
                <a:latin typeface="Bookman Old Style" panose="02050604050505020204" pitchFamily="18" charset="0"/>
                <a:cs typeface="Times New Roman" pitchFamily="18" charset="0"/>
              </a:rPr>
              <a:t>детские стрессы </a:t>
            </a:r>
            <a:r>
              <a:rPr lang="ru-RU" sz="2000" dirty="0">
                <a:latin typeface="Bookman Old Style" panose="02050604050505020204" pitchFamily="18" charset="0"/>
                <a:cs typeface="Times New Roman" pitchFamily="18" charset="0"/>
              </a:rPr>
              <a:t>(нарушение привычного уклада жизни для малыша);</a:t>
            </a:r>
          </a:p>
          <a:p>
            <a:pPr algn="just"/>
            <a:r>
              <a:rPr lang="ru-RU" sz="2000" b="1" dirty="0">
                <a:solidFill>
                  <a:schemeClr val="accent4">
                    <a:lumMod val="75000"/>
                  </a:schemeClr>
                </a:solidFill>
                <a:latin typeface="Bookman Old Style" panose="02050604050505020204" pitchFamily="18" charset="0"/>
                <a:cs typeface="Times New Roman" pitchFamily="18" charset="0"/>
              </a:rPr>
              <a:t>тревожность</a:t>
            </a:r>
            <a:r>
              <a:rPr lang="ru-RU" sz="2000" dirty="0">
                <a:latin typeface="Bookman Old Style" panose="02050604050505020204" pitchFamily="18" charset="0"/>
                <a:cs typeface="Times New Roman" pitchFamily="18" charset="0"/>
              </a:rPr>
              <a:t> (недостаток эмоциональной поддержки в семье, недостаток информации);</a:t>
            </a:r>
          </a:p>
          <a:p>
            <a:pPr algn="just"/>
            <a:r>
              <a:rPr lang="ru-RU" sz="2100" b="1" dirty="0">
                <a:solidFill>
                  <a:schemeClr val="accent4">
                    <a:lumMod val="75000"/>
                  </a:schemeClr>
                </a:solidFill>
                <a:latin typeface="Bookman Old Style" panose="02050604050505020204" pitchFamily="18" charset="0"/>
                <a:cs typeface="Times New Roman" pitchFamily="18" charset="0"/>
              </a:rPr>
              <a:t>физическое и психическое состояние </a:t>
            </a:r>
            <a:r>
              <a:rPr lang="ru-RU" sz="2100" dirty="0">
                <a:latin typeface="Bookman Old Style" panose="02050604050505020204" pitchFamily="18" charset="0"/>
                <a:cs typeface="Times New Roman" pitchFamily="18" charset="0"/>
              </a:rPr>
              <a:t>взрослых, в последнее время, так же значительно ухудшилось.</a:t>
            </a:r>
          </a:p>
          <a:p>
            <a:pPr algn="just">
              <a:buNone/>
            </a:pPr>
            <a:r>
              <a:rPr lang="ru-RU" sz="2100" b="1" dirty="0">
                <a:latin typeface="Bookman Old Style" panose="02050604050505020204" pitchFamily="18" charset="0"/>
                <a:cs typeface="Times New Roman" pitchFamily="18" charset="0"/>
              </a:rPr>
              <a:t>    </a:t>
            </a:r>
            <a:r>
              <a:rPr lang="ru-RU" sz="2100" b="1" dirty="0">
                <a:solidFill>
                  <a:schemeClr val="accent4">
                    <a:lumMod val="75000"/>
                  </a:schemeClr>
                </a:solidFill>
                <a:latin typeface="Bookman Old Style" panose="02050604050505020204" pitchFamily="18" charset="0"/>
                <a:cs typeface="Times New Roman" pitchFamily="18" charset="0"/>
              </a:rPr>
              <a:t>В связи с этим </a:t>
            </a:r>
            <a:r>
              <a:rPr lang="ru-RU" sz="2100" dirty="0">
                <a:latin typeface="Bookman Old Style" panose="02050604050505020204" pitchFamily="18" charset="0"/>
                <a:cs typeface="Times New Roman" pitchFamily="18" charset="0"/>
              </a:rPr>
              <a:t>в семье необходимо уделить особое внимание воспитанию физически здорового и социально  адаптированного ребенка, обеспечению его психического благополучия, а так же формированию у ребенка потребность в движении.</a:t>
            </a:r>
          </a:p>
          <a:p>
            <a:pPr algn="just">
              <a:buNone/>
            </a:pPr>
            <a:r>
              <a:rPr lang="ru-RU" sz="2100" b="1" dirty="0">
                <a:solidFill>
                  <a:schemeClr val="accent4">
                    <a:lumMod val="75000"/>
                  </a:schemeClr>
                </a:solidFill>
                <a:latin typeface="Bookman Old Style" panose="02050604050505020204" pitchFamily="18" charset="0"/>
                <a:cs typeface="Times New Roman" pitchFamily="18" charset="0"/>
              </a:rPr>
              <a:t>    Кроме того,</a:t>
            </a:r>
            <a:r>
              <a:rPr lang="ru-RU" sz="2100" b="1" dirty="0">
                <a:latin typeface="Bookman Old Style" panose="02050604050505020204" pitchFamily="18" charset="0"/>
                <a:cs typeface="Times New Roman" pitchFamily="18" charset="0"/>
              </a:rPr>
              <a:t> </a:t>
            </a:r>
            <a:r>
              <a:rPr lang="ru-RU" sz="2100" dirty="0">
                <a:latin typeface="Bookman Old Style" panose="02050604050505020204" pitchFamily="18" charset="0"/>
                <a:cs typeface="Times New Roman" pitchFamily="18" charset="0"/>
              </a:rPr>
              <a:t>важно способствовать развитию культуры здоровья в семье, в первую очередь пример родителей и старших детей, развитие потребности к здоровому образу жизни.</a:t>
            </a:r>
          </a:p>
        </p:txBody>
      </p:sp>
    </p:spTree>
  </p:cSld>
  <p:clrMapOvr>
    <a:masterClrMapping/>
  </p:clrMapOvr>
  <p:transition advClick="0" advTm="5000">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5250"/>
                            </p:stCondLst>
                            <p:childTnLst>
                              <p:par>
                                <p:cTn id="12" presetID="31" presetClass="entr" presetSubtype="0" fill="hold" nodeType="afterEffect">
                                  <p:stCondLst>
                                    <p:cond delay="0"/>
                                  </p:stCondLst>
                                  <p:iterate type="lt">
                                    <p:tmPct val="5000"/>
                                  </p:iterate>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5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500"/>
                                        <p:tgtEl>
                                          <p:spTgt spid="3">
                                            <p:txEl>
                                              <p:pRg st="0" end="0"/>
                                            </p:txEl>
                                          </p:spTgt>
                                        </p:tgtEl>
                                      </p:cBhvr>
                                    </p:animEffect>
                                  </p:childTnLst>
                                </p:cTn>
                              </p:par>
                            </p:childTnLst>
                          </p:cTn>
                        </p:par>
                        <p:par>
                          <p:cTn id="18" fill="hold">
                            <p:stCondLst>
                              <p:cond delay="7975"/>
                            </p:stCondLst>
                            <p:childTnLst>
                              <p:par>
                                <p:cTn id="19" presetID="31" presetClass="entr" presetSubtype="0" fill="hold" nodeType="afterEffect">
                                  <p:stCondLst>
                                    <p:cond delay="0"/>
                                  </p:stCondLst>
                                  <p:iterate type="lt">
                                    <p:tmPct val="5000"/>
                                  </p:iterate>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5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500"/>
                                        <p:tgtEl>
                                          <p:spTgt spid="3">
                                            <p:txEl>
                                              <p:pRg st="1" end="1"/>
                                            </p:txEl>
                                          </p:spTgt>
                                        </p:tgtEl>
                                      </p:cBhvr>
                                    </p:animEffect>
                                  </p:childTnLst>
                                </p:cTn>
                              </p:par>
                            </p:childTnLst>
                          </p:cTn>
                        </p:par>
                        <p:par>
                          <p:cTn id="25" fill="hold">
                            <p:stCondLst>
                              <p:cond delay="9850"/>
                            </p:stCondLst>
                            <p:childTnLst>
                              <p:par>
                                <p:cTn id="26" presetID="31" presetClass="entr" presetSubtype="0" fill="hold" nodeType="afterEffect">
                                  <p:stCondLst>
                                    <p:cond delay="0"/>
                                  </p:stCondLst>
                                  <p:iterate type="lt">
                                    <p:tmPct val="5000"/>
                                  </p:iterate>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0" dur="5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1" dur="500"/>
                                        <p:tgtEl>
                                          <p:spTgt spid="3">
                                            <p:txEl>
                                              <p:pRg st="2" end="2"/>
                                            </p:txEl>
                                          </p:spTgt>
                                        </p:tgtEl>
                                      </p:cBhvr>
                                    </p:animEffect>
                                  </p:childTnLst>
                                </p:cTn>
                              </p:par>
                            </p:childTnLst>
                          </p:cTn>
                        </p:par>
                        <p:par>
                          <p:cTn id="32" fill="hold">
                            <p:stCondLst>
                              <p:cond delay="12150"/>
                            </p:stCondLst>
                            <p:childTnLst>
                              <p:par>
                                <p:cTn id="33" presetID="41" presetClass="entr" presetSubtype="0" fill="hold" nodeType="afterEffect">
                                  <p:stCondLst>
                                    <p:cond delay="0"/>
                                  </p:stCondLst>
                                  <p:iterate type="lt">
                                    <p:tmPct val="10000"/>
                                  </p:iterate>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7"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
                                            <p:txEl>
                                              <p:pRg st="3" end="3"/>
                                            </p:txEl>
                                          </p:spTgt>
                                        </p:tgtEl>
                                      </p:cBhvr>
                                    </p:animEffect>
                                  </p:childTnLst>
                                </p:cTn>
                              </p:par>
                            </p:childTnLst>
                          </p:cTn>
                        </p:par>
                        <p:par>
                          <p:cTn id="40" fill="hold">
                            <p:stCondLst>
                              <p:cond delay="16750"/>
                            </p:stCondLst>
                            <p:childTnLst>
                              <p:par>
                                <p:cTn id="41" presetID="41" presetClass="entr" presetSubtype="0" fill="hold" nodeType="after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
                                            <p:txEl>
                                              <p:pRg st="4" end="4"/>
                                            </p:txEl>
                                          </p:spTgt>
                                        </p:tgtEl>
                                      </p:cBhvr>
                                    </p:animEffect>
                                  </p:childTnLst>
                                </p:cTn>
                              </p:par>
                            </p:childTnLst>
                          </p:cTn>
                        </p:par>
                        <p:par>
                          <p:cTn id="48" fill="hold">
                            <p:stCondLst>
                              <p:cond delay="26950"/>
                            </p:stCondLst>
                            <p:childTnLst>
                              <p:par>
                                <p:cTn id="49" presetID="41" presetClass="entr" presetSubtype="0" fill="hold" nodeType="afterEffect">
                                  <p:stCondLst>
                                    <p:cond delay="0"/>
                                  </p:stCondLst>
                                  <p:iterate type="lt">
                                    <p:tmPct val="10000"/>
                                  </p:iterate>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p:cTn id="51"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53"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596792"/>
          </a:xfrm>
        </p:spPr>
        <p:txBody>
          <a:bodyPr>
            <a:normAutofit/>
          </a:bodyPr>
          <a:lstStyle/>
          <a:p>
            <a:pPr algn="ctr"/>
            <a:r>
              <a:rPr lang="ru-RU" sz="4000" b="1" dirty="0">
                <a:solidFill>
                  <a:schemeClr val="accent4">
                    <a:lumMod val="75000"/>
                  </a:schemeClr>
                </a:solidFill>
                <a:latin typeface="Bookman Old Style" panose="02050604050505020204" pitchFamily="18" charset="0"/>
              </a:rPr>
              <a:t>Моторика</a:t>
            </a:r>
            <a:r>
              <a:rPr lang="ru-RU" b="1" dirty="0">
                <a:solidFill>
                  <a:schemeClr val="accent4">
                    <a:lumMod val="75000"/>
                  </a:schemeClr>
                </a:solidFill>
                <a:latin typeface="Bookman Old Style" panose="02050604050505020204" pitchFamily="18" charset="0"/>
              </a:rPr>
              <a:t> </a:t>
            </a:r>
            <a:br>
              <a:rPr lang="ru-RU" sz="2800" b="1" dirty="0">
                <a:solidFill>
                  <a:schemeClr val="accent4">
                    <a:lumMod val="75000"/>
                  </a:schemeClr>
                </a:solidFill>
                <a:latin typeface="Bookman Old Style" panose="02050604050505020204" pitchFamily="18" charset="0"/>
              </a:rPr>
            </a:br>
            <a:r>
              <a:rPr lang="ru-RU" b="1" dirty="0">
                <a:solidFill>
                  <a:schemeClr val="accent4">
                    <a:lumMod val="75000"/>
                  </a:schemeClr>
                </a:solidFill>
                <a:latin typeface="Bookman Old Style" panose="02050604050505020204" pitchFamily="18" charset="0"/>
              </a:rPr>
              <a:t>крупная               мелкая   </a:t>
            </a:r>
          </a:p>
        </p:txBody>
      </p:sp>
      <p:pic>
        <p:nvPicPr>
          <p:cNvPr id="1026" name="Picture 2" descr="https://avatars.mds.yandex.net/i?id=63ef9767a55f97a77b8d58aa2135b75cf71436c1-4120299-images-thumbs&amp;n=13">
            <a:extLst>
              <a:ext uri="{FF2B5EF4-FFF2-40B4-BE49-F238E27FC236}">
                <a16:creationId xmlns:a16="http://schemas.microsoft.com/office/drawing/2014/main" id="{63D2BE56-8F3C-4B07-8499-463F4B9337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994" y="1465472"/>
            <a:ext cx="3053869" cy="19635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ure background">
            <a:extLst>
              <a:ext uri="{FF2B5EF4-FFF2-40B4-BE49-F238E27FC236}">
                <a16:creationId xmlns:a16="http://schemas.microsoft.com/office/drawing/2014/main" id="{D0C7F307-5B0E-4D76-8315-21CC63BFF1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062264"/>
            <a:ext cx="2595641" cy="18659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cture background">
            <a:extLst>
              <a:ext uri="{FF2B5EF4-FFF2-40B4-BE49-F238E27FC236}">
                <a16:creationId xmlns:a16="http://schemas.microsoft.com/office/drawing/2014/main" id="{0D65088C-1468-4D49-B63D-D99A773277E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994" y="4719784"/>
            <a:ext cx="2691196" cy="189175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icture background">
            <a:extLst>
              <a:ext uri="{FF2B5EF4-FFF2-40B4-BE49-F238E27FC236}">
                <a16:creationId xmlns:a16="http://schemas.microsoft.com/office/drawing/2014/main" id="{181E5545-7206-4A78-9163-ED87970061B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1961" y="1465472"/>
            <a:ext cx="2880320" cy="186597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icture background">
            <a:extLst>
              <a:ext uri="{FF2B5EF4-FFF2-40B4-BE49-F238E27FC236}">
                <a16:creationId xmlns:a16="http://schemas.microsoft.com/office/drawing/2014/main" id="{C09C7E6B-3D29-465E-ACD3-3F9925EA135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48064" y="3148778"/>
            <a:ext cx="2811667" cy="186597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Picture background">
            <a:extLst>
              <a:ext uri="{FF2B5EF4-FFF2-40B4-BE49-F238E27FC236}">
                <a16:creationId xmlns:a16="http://schemas.microsoft.com/office/drawing/2014/main" id="{F384DFEA-B5BB-4447-9388-453F760E649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02270" y="4719783"/>
            <a:ext cx="2990010" cy="1891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607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1596792"/>
          </a:xfrm>
        </p:spPr>
        <p:txBody>
          <a:bodyPr>
            <a:normAutofit/>
          </a:bodyPr>
          <a:lstStyle/>
          <a:p>
            <a:pPr algn="ctr"/>
            <a:r>
              <a:rPr lang="ru-RU" sz="2800" b="1" dirty="0">
                <a:solidFill>
                  <a:schemeClr val="accent4">
                    <a:lumMod val="75000"/>
                  </a:schemeClr>
                </a:solidFill>
                <a:latin typeface="Bookman Old Style" panose="02050604050505020204" pitchFamily="18" charset="0"/>
              </a:rPr>
              <a:t>Почему важно развивать крупную моторику у ребенка?</a:t>
            </a:r>
            <a:br>
              <a:rPr lang="ru-RU" sz="2800" b="1" dirty="0">
                <a:solidFill>
                  <a:schemeClr val="accent4">
                    <a:lumMod val="75000"/>
                  </a:schemeClr>
                </a:solidFill>
                <a:latin typeface="Bookman Old Style" panose="02050604050505020204" pitchFamily="18" charset="0"/>
              </a:rPr>
            </a:br>
            <a:endParaRPr lang="ru-RU" sz="2800" b="1" dirty="0">
              <a:solidFill>
                <a:schemeClr val="accent4">
                  <a:lumMod val="75000"/>
                </a:schemeClr>
              </a:solidFill>
              <a:latin typeface="Bookman Old Style" panose="02050604050505020204" pitchFamily="18" charset="0"/>
            </a:endParaRPr>
          </a:p>
        </p:txBody>
      </p:sp>
      <p:sp>
        <p:nvSpPr>
          <p:cNvPr id="3" name="Содержимое 2"/>
          <p:cNvSpPr>
            <a:spLocks noGrp="1"/>
          </p:cNvSpPr>
          <p:nvPr>
            <p:ph idx="1"/>
          </p:nvPr>
        </p:nvSpPr>
        <p:spPr>
          <a:xfrm>
            <a:off x="457200" y="1609416"/>
            <a:ext cx="7239000" cy="5131952"/>
          </a:xfrm>
        </p:spPr>
        <p:txBody>
          <a:bodyPr>
            <a:normAutofit/>
          </a:bodyPr>
          <a:lstStyle/>
          <a:p>
            <a:r>
              <a:rPr lang="ru-RU" b="1" dirty="0">
                <a:latin typeface="Bookman Old Style" panose="02050604050505020204" pitchFamily="18" charset="0"/>
              </a:rPr>
              <a:t>Развитие навыков крупной моторики влияет на </a:t>
            </a:r>
            <a:r>
              <a:rPr lang="ru-RU" b="1" dirty="0" err="1">
                <a:latin typeface="Bookman Old Style" panose="02050604050505020204" pitchFamily="18" charset="0"/>
              </a:rPr>
              <a:t>опорно</a:t>
            </a:r>
            <a:r>
              <a:rPr lang="ru-RU" b="1" dirty="0">
                <a:latin typeface="Bookman Old Style" panose="02050604050505020204" pitchFamily="18" charset="0"/>
              </a:rPr>
              <a:t>–двигательный аппарат и умение управлять своим телом.</a:t>
            </a:r>
            <a:endParaRPr lang="ru-RU" dirty="0">
              <a:latin typeface="Bookman Old Style" panose="02050604050505020204" pitchFamily="18" charset="0"/>
            </a:endParaRPr>
          </a:p>
          <a:p>
            <a:r>
              <a:rPr lang="ru-RU" dirty="0">
                <a:latin typeface="Bookman Old Style" panose="02050604050505020204" pitchFamily="18" charset="0"/>
              </a:rPr>
              <a:t>Вот некоторые преимущества развития двигательных навыков:</a:t>
            </a:r>
            <a:br>
              <a:rPr lang="ru-RU" dirty="0">
                <a:latin typeface="Bookman Old Style" panose="02050604050505020204" pitchFamily="18" charset="0"/>
              </a:rPr>
            </a:br>
            <a:r>
              <a:rPr lang="ru-RU" dirty="0">
                <a:latin typeface="Bookman Old Style" panose="02050604050505020204" pitchFamily="18" charset="0"/>
              </a:rPr>
              <a:t>🔸 укрепляют здоровье;</a:t>
            </a:r>
            <a:br>
              <a:rPr lang="ru-RU" dirty="0">
                <a:latin typeface="Bookman Old Style" panose="02050604050505020204" pitchFamily="18" charset="0"/>
              </a:rPr>
            </a:br>
            <a:r>
              <a:rPr lang="ru-RU" dirty="0">
                <a:latin typeface="Bookman Old Style" panose="02050604050505020204" pitchFamily="18" charset="0"/>
              </a:rPr>
              <a:t>🔸 стимулируют физическую активность;</a:t>
            </a:r>
            <a:br>
              <a:rPr lang="ru-RU" dirty="0">
                <a:latin typeface="Bookman Old Style" panose="02050604050505020204" pitchFamily="18" charset="0"/>
              </a:rPr>
            </a:br>
            <a:r>
              <a:rPr lang="ru-RU" dirty="0">
                <a:latin typeface="Bookman Old Style" panose="02050604050505020204" pitchFamily="18" charset="0"/>
              </a:rPr>
              <a:t>🔸 развивают координацию и силу;</a:t>
            </a:r>
            <a:br>
              <a:rPr lang="ru-RU" dirty="0">
                <a:latin typeface="Bookman Old Style" panose="02050604050505020204" pitchFamily="18" charset="0"/>
              </a:rPr>
            </a:br>
            <a:r>
              <a:rPr lang="ru-RU" dirty="0">
                <a:latin typeface="Bookman Old Style" panose="02050604050505020204" pitchFamily="18" charset="0"/>
              </a:rPr>
              <a:t>🔸 способствуют формированию правильной осанки;</a:t>
            </a:r>
            <a:br>
              <a:rPr lang="ru-RU" dirty="0">
                <a:latin typeface="Bookman Old Style" panose="02050604050505020204" pitchFamily="18" charset="0"/>
              </a:rPr>
            </a:br>
            <a:r>
              <a:rPr lang="ru-RU" dirty="0">
                <a:latin typeface="Bookman Old Style" panose="02050604050505020204" pitchFamily="18" charset="0"/>
              </a:rPr>
              <a:t>🔸 помогают развить мелкую моторику;</a:t>
            </a:r>
            <a:br>
              <a:rPr lang="ru-RU" dirty="0">
                <a:latin typeface="Bookman Old Style" panose="02050604050505020204" pitchFamily="18" charset="0"/>
              </a:rPr>
            </a:br>
            <a:r>
              <a:rPr lang="ru-RU" dirty="0">
                <a:latin typeface="Bookman Old Style" panose="02050604050505020204" pitchFamily="18" charset="0"/>
              </a:rPr>
              <a:t>🔸 повышают выносливость организма;</a:t>
            </a:r>
            <a:br>
              <a:rPr lang="ru-RU" dirty="0">
                <a:latin typeface="Bookman Old Style" panose="02050604050505020204" pitchFamily="18" charset="0"/>
              </a:rPr>
            </a:br>
            <a:r>
              <a:rPr lang="ru-RU" dirty="0">
                <a:latin typeface="Bookman Old Style" panose="02050604050505020204" pitchFamily="18" charset="0"/>
              </a:rPr>
              <a:t>🔸 развивают умение контролировать свои движения, делают их ловкими и гармоничными;</a:t>
            </a:r>
            <a:br>
              <a:rPr lang="ru-RU" dirty="0">
                <a:latin typeface="Bookman Old Style" panose="02050604050505020204" pitchFamily="18" charset="0"/>
              </a:rPr>
            </a:br>
            <a:r>
              <a:rPr lang="ru-RU" dirty="0">
                <a:latin typeface="Bookman Old Style" panose="02050604050505020204" pitchFamily="18" charset="0"/>
              </a:rPr>
              <a:t>🔸 влияют на развитие самостоятельности;</a:t>
            </a:r>
            <a:br>
              <a:rPr lang="ru-RU" dirty="0">
                <a:latin typeface="Bookman Old Style" panose="02050604050505020204" pitchFamily="18" charset="0"/>
              </a:rPr>
            </a:br>
            <a:r>
              <a:rPr lang="ru-RU" dirty="0">
                <a:latin typeface="Bookman Old Style" panose="02050604050505020204" pitchFamily="18" charset="0"/>
              </a:rPr>
              <a:t>🔸 положительно отражаются на речевых и интеллектуальных способностях.</a:t>
            </a:r>
          </a:p>
          <a:p>
            <a:endParaRPr lang="ru-RU" dirty="0"/>
          </a:p>
        </p:txBody>
      </p:sp>
    </p:spTree>
    <p:extLst>
      <p:ext uri="{BB962C8B-B14F-4D97-AF65-F5344CB8AC3E}">
        <p14:creationId xmlns:p14="http://schemas.microsoft.com/office/powerpoint/2010/main" val="1477884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Дом ребенка\Desktop\d7627ea643f6e213229f43aef161c82e.jpg"/>
          <p:cNvPicPr>
            <a:picLocks noChangeAspect="1" noChangeArrowheads="1"/>
          </p:cNvPicPr>
          <p:nvPr/>
        </p:nvPicPr>
        <p:blipFill>
          <a:blip r:embed="rId2" cstate="print"/>
          <a:srcRect/>
          <a:stretch>
            <a:fillRect/>
          </a:stretch>
        </p:blipFill>
        <p:spPr bwMode="auto">
          <a:xfrm>
            <a:off x="1979712" y="129835"/>
            <a:ext cx="4464496" cy="669674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60648"/>
            <a:ext cx="6914729" cy="1368152"/>
          </a:xfrm>
        </p:spPr>
        <p:txBody>
          <a:bodyPr>
            <a:normAutofit fontScale="90000"/>
          </a:bodyPr>
          <a:lstStyle/>
          <a:p>
            <a:pPr algn="ctr"/>
            <a:r>
              <a:rPr lang="ru-RU" b="1" dirty="0">
                <a:latin typeface="Bookman Old Style" panose="02050604050505020204" pitchFamily="18" charset="0"/>
              </a:rPr>
              <a:t>Моторика</a:t>
            </a:r>
            <a:br>
              <a:rPr lang="ru-RU" b="1" dirty="0">
                <a:latin typeface="Bookman Old Style" panose="02050604050505020204" pitchFamily="18" charset="0"/>
              </a:rPr>
            </a:br>
            <a:r>
              <a:rPr lang="ru-RU" b="1" dirty="0">
                <a:latin typeface="Bookman Old Style" panose="02050604050505020204" pitchFamily="18" charset="0"/>
              </a:rPr>
              <a:t>   крупная                мелкая      </a:t>
            </a:r>
          </a:p>
        </p:txBody>
      </p:sp>
      <p:sp>
        <p:nvSpPr>
          <p:cNvPr id="3" name="Содержимое 2"/>
          <p:cNvSpPr>
            <a:spLocks noGrp="1"/>
          </p:cNvSpPr>
          <p:nvPr>
            <p:ph idx="1"/>
          </p:nvPr>
        </p:nvSpPr>
        <p:spPr/>
        <p:txBody>
          <a:bodyPr/>
          <a:lstStyle/>
          <a:p>
            <a:endParaRPr lang="ru-RU" dirty="0"/>
          </a:p>
        </p:txBody>
      </p:sp>
      <p:sp>
        <p:nvSpPr>
          <p:cNvPr id="6" name="Прямоугольник: скругленные противолежащие углы 5">
            <a:extLst>
              <a:ext uri="{FF2B5EF4-FFF2-40B4-BE49-F238E27FC236}">
                <a16:creationId xmlns:a16="http://schemas.microsoft.com/office/drawing/2014/main" id="{793F025C-FAE6-439A-B562-21752939B833}"/>
              </a:ext>
            </a:extLst>
          </p:cNvPr>
          <p:cNvSpPr/>
          <p:nvPr/>
        </p:nvSpPr>
        <p:spPr>
          <a:xfrm>
            <a:off x="210520" y="1556792"/>
            <a:ext cx="3672408" cy="4505886"/>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700" dirty="0">
                <a:solidFill>
                  <a:schemeClr val="accent5">
                    <a:lumMod val="50000"/>
                  </a:schemeClr>
                </a:solidFill>
                <a:latin typeface="Bookman Old Style" panose="02050604050505020204" pitchFamily="18" charset="0"/>
              </a:rPr>
              <a:t>Навыки крупной моторики включают в себя выполнение таких действий, как переворачивание, наклоны, ходьба, ползание, бег, прыжки. Обычно развитие навыков крупной моторики следует по общему шаблону в определенном порядке у всех людей. Крупная моторика является основой, на которую, впоследствии накладываются более сложные и тонкие движения мелкой моторики.</a:t>
            </a:r>
          </a:p>
        </p:txBody>
      </p:sp>
      <p:sp>
        <p:nvSpPr>
          <p:cNvPr id="9" name="Прямоугольник: скругленные противолежащие углы 8">
            <a:extLst>
              <a:ext uri="{FF2B5EF4-FFF2-40B4-BE49-F238E27FC236}">
                <a16:creationId xmlns:a16="http://schemas.microsoft.com/office/drawing/2014/main" id="{C32284D1-5790-4C8A-99EC-DE0C4FD30515}"/>
              </a:ext>
            </a:extLst>
          </p:cNvPr>
          <p:cNvSpPr/>
          <p:nvPr/>
        </p:nvSpPr>
        <p:spPr>
          <a:xfrm>
            <a:off x="4139952" y="1556792"/>
            <a:ext cx="3960440" cy="4484570"/>
          </a:xfrm>
          <a:custGeom>
            <a:avLst/>
            <a:gdLst>
              <a:gd name="connsiteX0" fmla="*/ 516068 w 3096344"/>
              <a:gd name="connsiteY0" fmla="*/ 0 h 3880772"/>
              <a:gd name="connsiteX1" fmla="*/ 3096344 w 3096344"/>
              <a:gd name="connsiteY1" fmla="*/ 0 h 3880772"/>
              <a:gd name="connsiteX2" fmla="*/ 3096344 w 3096344"/>
              <a:gd name="connsiteY2" fmla="*/ 0 h 3880772"/>
              <a:gd name="connsiteX3" fmla="*/ 3096344 w 3096344"/>
              <a:gd name="connsiteY3" fmla="*/ 3364704 h 3880772"/>
              <a:gd name="connsiteX4" fmla="*/ 2580276 w 3096344"/>
              <a:gd name="connsiteY4" fmla="*/ 3880772 h 3880772"/>
              <a:gd name="connsiteX5" fmla="*/ 0 w 3096344"/>
              <a:gd name="connsiteY5" fmla="*/ 3880772 h 3880772"/>
              <a:gd name="connsiteX6" fmla="*/ 0 w 3096344"/>
              <a:gd name="connsiteY6" fmla="*/ 3880772 h 3880772"/>
              <a:gd name="connsiteX7" fmla="*/ 0 w 3096344"/>
              <a:gd name="connsiteY7" fmla="*/ 516068 h 3880772"/>
              <a:gd name="connsiteX8" fmla="*/ 516068 w 3096344"/>
              <a:gd name="connsiteY8" fmla="*/ 0 h 3880772"/>
              <a:gd name="connsiteX0" fmla="*/ 516068 w 3096344"/>
              <a:gd name="connsiteY0" fmla="*/ 0 h 3880772"/>
              <a:gd name="connsiteX1" fmla="*/ 3096344 w 3096344"/>
              <a:gd name="connsiteY1" fmla="*/ 0 h 3880772"/>
              <a:gd name="connsiteX2" fmla="*/ 3096344 w 3096344"/>
              <a:gd name="connsiteY2" fmla="*/ 0 h 3880772"/>
              <a:gd name="connsiteX3" fmla="*/ 3096344 w 3096344"/>
              <a:gd name="connsiteY3" fmla="*/ 3364704 h 3880772"/>
              <a:gd name="connsiteX4" fmla="*/ 2580276 w 3096344"/>
              <a:gd name="connsiteY4" fmla="*/ 3880772 h 3880772"/>
              <a:gd name="connsiteX5" fmla="*/ 0 w 3096344"/>
              <a:gd name="connsiteY5" fmla="*/ 3880772 h 3880772"/>
              <a:gd name="connsiteX6" fmla="*/ 341745 w 3096344"/>
              <a:gd name="connsiteY6" fmla="*/ 3354300 h 3880772"/>
              <a:gd name="connsiteX7" fmla="*/ 0 w 3096344"/>
              <a:gd name="connsiteY7" fmla="*/ 516068 h 3880772"/>
              <a:gd name="connsiteX8" fmla="*/ 516068 w 3096344"/>
              <a:gd name="connsiteY8" fmla="*/ 0 h 3880772"/>
              <a:gd name="connsiteX0" fmla="*/ 516068 w 3096344"/>
              <a:gd name="connsiteY0" fmla="*/ 0 h 3880772"/>
              <a:gd name="connsiteX1" fmla="*/ 3096344 w 3096344"/>
              <a:gd name="connsiteY1" fmla="*/ 0 h 3880772"/>
              <a:gd name="connsiteX2" fmla="*/ 3096344 w 3096344"/>
              <a:gd name="connsiteY2" fmla="*/ 0 h 3880772"/>
              <a:gd name="connsiteX3" fmla="*/ 3096344 w 3096344"/>
              <a:gd name="connsiteY3" fmla="*/ 3364704 h 3880772"/>
              <a:gd name="connsiteX4" fmla="*/ 2580276 w 3096344"/>
              <a:gd name="connsiteY4" fmla="*/ 3880772 h 3880772"/>
              <a:gd name="connsiteX5" fmla="*/ 0 w 3096344"/>
              <a:gd name="connsiteY5" fmla="*/ 3880772 h 3880772"/>
              <a:gd name="connsiteX6" fmla="*/ 0 w 3096344"/>
              <a:gd name="connsiteY6" fmla="*/ 3668336 h 3880772"/>
              <a:gd name="connsiteX7" fmla="*/ 0 w 3096344"/>
              <a:gd name="connsiteY7" fmla="*/ 516068 h 3880772"/>
              <a:gd name="connsiteX8" fmla="*/ 516068 w 3096344"/>
              <a:gd name="connsiteY8" fmla="*/ 0 h 3880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6344" h="3880772">
                <a:moveTo>
                  <a:pt x="516068" y="0"/>
                </a:moveTo>
                <a:lnTo>
                  <a:pt x="3096344" y="0"/>
                </a:lnTo>
                <a:lnTo>
                  <a:pt x="3096344" y="0"/>
                </a:lnTo>
                <a:lnTo>
                  <a:pt x="3096344" y="3364704"/>
                </a:lnTo>
                <a:cubicBezTo>
                  <a:pt x="3096344" y="3649720"/>
                  <a:pt x="2865292" y="3880772"/>
                  <a:pt x="2580276" y="3880772"/>
                </a:cubicBezTo>
                <a:lnTo>
                  <a:pt x="0" y="3880772"/>
                </a:lnTo>
                <a:lnTo>
                  <a:pt x="0" y="3668336"/>
                </a:lnTo>
                <a:lnTo>
                  <a:pt x="0" y="516068"/>
                </a:lnTo>
                <a:cubicBezTo>
                  <a:pt x="0" y="231052"/>
                  <a:pt x="231052" y="0"/>
                  <a:pt x="516068" y="0"/>
                </a:cubicBezTo>
                <a:close/>
              </a:path>
            </a:pathLst>
          </a:cu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accent5">
                    <a:lumMod val="50000"/>
                  </a:schemeClr>
                </a:solidFill>
                <a:latin typeface="Bookman Old Style" panose="02050604050505020204" pitchFamily="18" charset="0"/>
              </a:rPr>
              <a:t>Способность манипулировать мелкими предметами, передавать из рук в руки, а также выполнять задачи, требующие скоординированной работы глаз и рук. Навыки мелкой моторики используются для выполнения таких точных действий как «пинцетный захват» (большим и указательным пальцами) для манипулирования небольшими объектами, письмо, рисование, вырезание , застегивание пуговиц, вязание, игра на музыкальных инструментах и т.д. освоение навыков мелкой моторики требует развития более мелких мышц, чем у крупной моторики.</a:t>
            </a:r>
          </a:p>
        </p:txBody>
      </p:sp>
    </p:spTree>
    <p:extLst>
      <p:ext uri="{BB962C8B-B14F-4D97-AF65-F5344CB8AC3E}">
        <p14:creationId xmlns:p14="http://schemas.microsoft.com/office/powerpoint/2010/main" val="66362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6547069" cy="1320800"/>
          </a:xfrm>
        </p:spPr>
        <p:txBody>
          <a:bodyPr>
            <a:noAutofit/>
          </a:bodyPr>
          <a:lstStyle/>
          <a:p>
            <a:pPr algn="ctr"/>
            <a:r>
              <a:rPr lang="ru-RU" sz="2800" b="1" dirty="0">
                <a:solidFill>
                  <a:schemeClr val="accent4">
                    <a:lumMod val="75000"/>
                  </a:schemeClr>
                </a:solidFill>
                <a:latin typeface="Bookman Old Style" panose="02050604050505020204" pitchFamily="18" charset="0"/>
              </a:rPr>
              <a:t>Основные задачи </a:t>
            </a:r>
            <a:br>
              <a:rPr lang="ru-RU" sz="2800" b="1" dirty="0">
                <a:solidFill>
                  <a:schemeClr val="accent4">
                    <a:lumMod val="75000"/>
                  </a:schemeClr>
                </a:solidFill>
                <a:latin typeface="Bookman Old Style" panose="02050604050505020204" pitchFamily="18" charset="0"/>
              </a:rPr>
            </a:br>
            <a:r>
              <a:rPr lang="ru-RU" sz="2800" b="1" dirty="0">
                <a:solidFill>
                  <a:schemeClr val="accent4">
                    <a:lumMod val="75000"/>
                  </a:schemeClr>
                </a:solidFill>
                <a:latin typeface="Bookman Old Style" panose="02050604050505020204" pitchFamily="18" charset="0"/>
              </a:rPr>
              <a:t>развития крупной моторики у детей раннего возраста:</a:t>
            </a:r>
            <a:br>
              <a:rPr lang="ru-RU" sz="2800" b="1" dirty="0">
                <a:solidFill>
                  <a:schemeClr val="accent4">
                    <a:lumMod val="75000"/>
                  </a:schemeClr>
                </a:solidFill>
                <a:latin typeface="Bookman Old Style" panose="02050604050505020204" pitchFamily="18" charset="0"/>
              </a:rPr>
            </a:br>
            <a:endParaRPr lang="ru-RU" sz="2800" b="1" dirty="0">
              <a:solidFill>
                <a:schemeClr val="accent4">
                  <a:lumMod val="75000"/>
                </a:schemeClr>
              </a:solidFill>
              <a:latin typeface="Bookman Old Style" panose="02050604050505020204" pitchFamily="18" charset="0"/>
            </a:endParaRPr>
          </a:p>
        </p:txBody>
      </p:sp>
      <p:sp>
        <p:nvSpPr>
          <p:cNvPr id="3" name="Содержимое 2"/>
          <p:cNvSpPr>
            <a:spLocks noGrp="1"/>
          </p:cNvSpPr>
          <p:nvPr>
            <p:ph idx="1"/>
          </p:nvPr>
        </p:nvSpPr>
        <p:spPr>
          <a:xfrm>
            <a:off x="611560" y="1916832"/>
            <a:ext cx="6779762" cy="4024789"/>
          </a:xfrm>
        </p:spPr>
        <p:txBody>
          <a:bodyPr>
            <a:noAutofit/>
          </a:bodyPr>
          <a:lstStyle/>
          <a:p>
            <a:r>
              <a:rPr lang="ru-RU" dirty="0">
                <a:latin typeface="Bookman Old Style" panose="02050604050505020204" pitchFamily="18" charset="0"/>
              </a:rPr>
              <a:t>совершенствование вестибулярного аппарата ребенка. Физически развитый ребенок увереннее чувствует себя при освоении новых движений. А значит будет более уверенным в себе и успешным в коллективе;</a:t>
            </a:r>
          </a:p>
          <a:p>
            <a:r>
              <a:rPr lang="ru-RU" dirty="0">
                <a:latin typeface="Bookman Old Style" panose="02050604050505020204" pitchFamily="18" charset="0"/>
              </a:rPr>
              <a:t>укрепление всех крупных мышц и суставов;</a:t>
            </a:r>
          </a:p>
          <a:p>
            <a:r>
              <a:rPr lang="ru-RU" dirty="0">
                <a:latin typeface="Bookman Old Style" panose="02050604050505020204" pitchFamily="18" charset="0"/>
              </a:rPr>
              <a:t>подготовка к выполнению действий с мелкой моторикой. Трудно научиться держать ложку или вилку, карандаш или ручку, если мышцы руки слабы;</a:t>
            </a:r>
          </a:p>
          <a:p>
            <a:r>
              <a:rPr lang="ru-RU" dirty="0">
                <a:latin typeface="Bookman Old Style" panose="02050604050505020204" pitchFamily="18" charset="0"/>
              </a:rPr>
              <a:t>содействие речевому развитию;</a:t>
            </a:r>
          </a:p>
          <a:p>
            <a:r>
              <a:rPr lang="ru-RU" dirty="0">
                <a:latin typeface="Bookman Old Style" panose="02050604050505020204" pitchFamily="18" charset="0"/>
              </a:rPr>
              <a:t>развитие зрительного и слухового внимания ребенка;</a:t>
            </a:r>
          </a:p>
          <a:p>
            <a:r>
              <a:rPr lang="ru-RU" dirty="0">
                <a:latin typeface="Bookman Old Style" panose="02050604050505020204" pitchFamily="18" charset="0"/>
              </a:rPr>
              <a:t>у детей складывается образ собственного тела.</a:t>
            </a:r>
          </a:p>
          <a:p>
            <a:pPr marL="0" indent="0">
              <a:buNone/>
            </a:pPr>
            <a:endParaRPr lang="ru-RU" sz="2000" b="1" dirty="0">
              <a:solidFill>
                <a:schemeClr val="accent5">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061254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6547069" cy="1008112"/>
          </a:xfrm>
        </p:spPr>
        <p:txBody>
          <a:bodyPr>
            <a:noAutofit/>
          </a:bodyPr>
          <a:lstStyle/>
          <a:p>
            <a:pPr algn="ctr"/>
            <a:r>
              <a:rPr lang="ru-RU" sz="2800" b="1" dirty="0">
                <a:solidFill>
                  <a:schemeClr val="accent4">
                    <a:lumMod val="75000"/>
                  </a:schemeClr>
                </a:solidFill>
                <a:latin typeface="Bookman Old Style" panose="02050604050505020204" pitchFamily="18" charset="0"/>
              </a:rPr>
              <a:t>Как понять, что у ребёнка не развита крупная моторика?</a:t>
            </a:r>
            <a:br>
              <a:rPr lang="ru-RU" sz="2800" b="1" dirty="0">
                <a:solidFill>
                  <a:schemeClr val="accent4">
                    <a:lumMod val="75000"/>
                  </a:schemeClr>
                </a:solidFill>
                <a:latin typeface="Bookman Old Style" panose="02050604050505020204" pitchFamily="18" charset="0"/>
              </a:rPr>
            </a:br>
            <a:endParaRPr lang="ru-RU" sz="2800" b="1" dirty="0">
              <a:solidFill>
                <a:schemeClr val="accent4">
                  <a:lumMod val="75000"/>
                </a:schemeClr>
              </a:solidFill>
              <a:latin typeface="Bookman Old Style" panose="02050604050505020204" pitchFamily="18" charset="0"/>
            </a:endParaRPr>
          </a:p>
        </p:txBody>
      </p:sp>
      <p:sp>
        <p:nvSpPr>
          <p:cNvPr id="3" name="Содержимое 2"/>
          <p:cNvSpPr>
            <a:spLocks noGrp="1"/>
          </p:cNvSpPr>
          <p:nvPr>
            <p:ph idx="1"/>
          </p:nvPr>
        </p:nvSpPr>
        <p:spPr>
          <a:xfrm>
            <a:off x="395536" y="1268760"/>
            <a:ext cx="6995786" cy="4672861"/>
          </a:xfrm>
        </p:spPr>
        <p:txBody>
          <a:bodyPr>
            <a:noAutofit/>
          </a:bodyPr>
          <a:lstStyle/>
          <a:p>
            <a:pPr marL="0" indent="0">
              <a:buNone/>
            </a:pPr>
            <a:r>
              <a:rPr lang="ru-RU" b="1" dirty="0">
                <a:solidFill>
                  <a:schemeClr val="accent2">
                    <a:lumMod val="75000"/>
                  </a:schemeClr>
                </a:solidFill>
                <a:latin typeface="Bookman Old Style" panose="02050604050505020204" pitchFamily="18" charset="0"/>
              </a:rPr>
              <a:t>Основные признаки:</a:t>
            </a:r>
          </a:p>
          <a:p>
            <a:r>
              <a:rPr lang="ru-RU" sz="1400" b="1" dirty="0">
                <a:latin typeface="Bookman Old Style" panose="02050604050505020204" pitchFamily="18" charset="0"/>
              </a:rPr>
              <a:t>сложности с управлением своим телом</a:t>
            </a:r>
            <a:r>
              <a:rPr lang="ru-RU" sz="1400" dirty="0">
                <a:latin typeface="Bookman Old Style" panose="02050604050505020204" pitchFamily="18" charset="0"/>
              </a:rPr>
              <a:t>, то есть ребёнок не может контролировать движения рук и ног, ему трудно спокойно стоять даже в течение нескольких минут. Самый простой тест – предложите ребёнку выполнить упражнение «Бой мяча». Дети с неразвитой крупной моторикой не продержатся и 30 секунд при его выполнении;</a:t>
            </a:r>
          </a:p>
          <a:p>
            <a:r>
              <a:rPr lang="ru-RU" sz="1400" b="1" dirty="0">
                <a:latin typeface="Bookman Old Style" panose="02050604050505020204" pitchFamily="18" charset="0"/>
              </a:rPr>
              <a:t>проблемы с повседневным уходом за собой</a:t>
            </a:r>
            <a:r>
              <a:rPr lang="ru-RU" sz="1400" dirty="0">
                <a:latin typeface="Bookman Old Style" panose="02050604050505020204" pitchFamily="18" charset="0"/>
              </a:rPr>
              <a:t>: самостоятельное одевание, сложности с овладением столовыми приборами;</a:t>
            </a:r>
          </a:p>
          <a:p>
            <a:r>
              <a:rPr lang="ru-RU" sz="1400" b="1" dirty="0">
                <a:latin typeface="Bookman Old Style" panose="02050604050505020204" pitchFamily="18" charset="0"/>
              </a:rPr>
              <a:t>невозможность долго сидеть неподвижно за столом</a:t>
            </a:r>
            <a:r>
              <a:rPr lang="ru-RU" sz="1400" dirty="0">
                <a:latin typeface="Bookman Old Style" panose="02050604050505020204" pitchFamily="18" charset="0"/>
              </a:rPr>
              <a:t>;</a:t>
            </a:r>
          </a:p>
          <a:p>
            <a:r>
              <a:rPr lang="ru-RU" sz="1400" b="1" dirty="0">
                <a:latin typeface="Bookman Old Style" panose="02050604050505020204" pitchFamily="18" charset="0"/>
              </a:rPr>
              <a:t>общая неуклюжесть</a:t>
            </a:r>
            <a:r>
              <a:rPr lang="ru-RU" sz="1400" dirty="0">
                <a:latin typeface="Bookman Old Style" panose="02050604050505020204" pitchFamily="18" charset="0"/>
              </a:rPr>
              <a:t>: ребёнок часто падает, спотыкается, врезается в других людей;</a:t>
            </a:r>
          </a:p>
          <a:p>
            <a:r>
              <a:rPr lang="ru-RU" sz="1400" b="1" dirty="0">
                <a:latin typeface="Bookman Old Style" panose="02050604050505020204" pitchFamily="18" charset="0"/>
              </a:rPr>
              <a:t>низкое ресурсное состояние</a:t>
            </a:r>
            <a:r>
              <a:rPr lang="ru-RU" sz="1400" dirty="0">
                <a:latin typeface="Bookman Old Style" panose="02050604050505020204" pitchFamily="18" charset="0"/>
              </a:rPr>
              <a:t>, что проявляется в апатичности, медленном реагировании на раздражители;</a:t>
            </a:r>
          </a:p>
          <a:p>
            <a:r>
              <a:rPr lang="ru-RU" sz="1400" b="1" dirty="0">
                <a:latin typeface="Bookman Old Style" panose="02050604050505020204" pitchFamily="18" charset="0"/>
              </a:rPr>
              <a:t>трудности с манипулированием предметами</a:t>
            </a:r>
            <a:r>
              <a:rPr lang="ru-RU" sz="1400" dirty="0">
                <a:latin typeface="Bookman Old Style" panose="02050604050505020204" pitchFamily="18" charset="0"/>
              </a:rPr>
              <a:t>, например, игрушками, посудой;</a:t>
            </a:r>
          </a:p>
          <a:p>
            <a:r>
              <a:rPr lang="ru-RU" sz="1400" b="1" dirty="0">
                <a:latin typeface="Bookman Old Style" panose="02050604050505020204" pitchFamily="18" charset="0"/>
              </a:rPr>
              <a:t>плохая артикуляция звуков</a:t>
            </a:r>
            <a:r>
              <a:rPr lang="ru-RU" sz="1400" dirty="0">
                <a:latin typeface="Bookman Old Style" panose="02050604050505020204" pitchFamily="18" charset="0"/>
              </a:rPr>
              <a:t>;</a:t>
            </a:r>
          </a:p>
          <a:p>
            <a:r>
              <a:rPr lang="ru-RU" sz="1400" b="1" dirty="0">
                <a:latin typeface="Bookman Old Style" panose="02050604050505020204" pitchFamily="18" charset="0"/>
              </a:rPr>
              <a:t>отказ от участия в подвижных играх</a:t>
            </a:r>
            <a:r>
              <a:rPr lang="ru-RU" sz="1400" dirty="0">
                <a:latin typeface="Bookman Old Style" panose="02050604050505020204" pitchFamily="18" charset="0"/>
              </a:rPr>
              <a:t>, где требуются ловкость, хорошая реакция, выполнение сложных и разноплановых движений.</a:t>
            </a:r>
          </a:p>
          <a:p>
            <a:pPr marL="0" indent="0">
              <a:buNone/>
            </a:pPr>
            <a:endParaRPr lang="ru-RU" sz="2000" b="1" dirty="0">
              <a:solidFill>
                <a:schemeClr val="accent5">
                  <a:lumMod val="50000"/>
                </a:schemeClr>
              </a:solidFill>
              <a:latin typeface="Bookman Old Style" panose="02050604050505020204" pitchFamily="18" charset="0"/>
            </a:endParaRPr>
          </a:p>
        </p:txBody>
      </p:sp>
    </p:spTree>
    <p:extLst>
      <p:ext uri="{BB962C8B-B14F-4D97-AF65-F5344CB8AC3E}">
        <p14:creationId xmlns:p14="http://schemas.microsoft.com/office/powerpoint/2010/main" val="3376313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18A9D-486D-46E7-A7CF-CC080288452F}"/>
              </a:ext>
            </a:extLst>
          </p:cNvPr>
          <p:cNvSpPr>
            <a:spLocks noGrp="1"/>
          </p:cNvSpPr>
          <p:nvPr>
            <p:ph type="title"/>
          </p:nvPr>
        </p:nvSpPr>
        <p:spPr>
          <a:xfrm>
            <a:off x="609598" y="31444"/>
            <a:ext cx="6347713" cy="1019200"/>
          </a:xfrm>
        </p:spPr>
        <p:txBody>
          <a:bodyPr>
            <a:normAutofit fontScale="90000"/>
          </a:bodyPr>
          <a:lstStyle/>
          <a:p>
            <a:pPr algn="ctr"/>
            <a:r>
              <a:rPr lang="ru-RU" b="1" dirty="0">
                <a:solidFill>
                  <a:schemeClr val="accent4">
                    <a:lumMod val="75000"/>
                  </a:schemeClr>
                </a:solidFill>
                <a:latin typeface="Bookman Old Style" panose="02050604050505020204" pitchFamily="18" charset="0"/>
              </a:rPr>
              <a:t>Как развивать крупную моторику?</a:t>
            </a:r>
            <a:br>
              <a:rPr lang="ru-RU" b="1" dirty="0">
                <a:solidFill>
                  <a:schemeClr val="accent4">
                    <a:lumMod val="75000"/>
                  </a:schemeClr>
                </a:solidFill>
                <a:latin typeface="Bookman Old Style" panose="02050604050505020204" pitchFamily="18" charset="0"/>
              </a:rPr>
            </a:br>
            <a:endParaRPr lang="ru-RU" dirty="0">
              <a:solidFill>
                <a:schemeClr val="accent4">
                  <a:lumMod val="75000"/>
                </a:schemeClr>
              </a:solidFill>
              <a:latin typeface="Bookman Old Style" panose="02050604050505020204" pitchFamily="18" charset="0"/>
            </a:endParaRPr>
          </a:p>
        </p:txBody>
      </p:sp>
      <p:sp>
        <p:nvSpPr>
          <p:cNvPr id="3" name="Объект 2">
            <a:extLst>
              <a:ext uri="{FF2B5EF4-FFF2-40B4-BE49-F238E27FC236}">
                <a16:creationId xmlns:a16="http://schemas.microsoft.com/office/drawing/2014/main" id="{8EC2B58A-1C1A-4E14-84AD-88361534B381}"/>
              </a:ext>
            </a:extLst>
          </p:cNvPr>
          <p:cNvSpPr>
            <a:spLocks noGrp="1"/>
          </p:cNvSpPr>
          <p:nvPr>
            <p:ph idx="1"/>
          </p:nvPr>
        </p:nvSpPr>
        <p:spPr>
          <a:xfrm>
            <a:off x="107504" y="1124744"/>
            <a:ext cx="7416824" cy="5616624"/>
          </a:xfrm>
        </p:spPr>
        <p:txBody>
          <a:bodyPr>
            <a:normAutofit fontScale="25000" lnSpcReduction="20000"/>
          </a:bodyPr>
          <a:lstStyle/>
          <a:p>
            <a:r>
              <a:rPr lang="ru-RU" sz="5600" b="1" dirty="0">
                <a:solidFill>
                  <a:srgbClr val="231F20"/>
                </a:solidFill>
                <a:latin typeface="Bookman Old Style" panose="02050604050505020204" pitchFamily="18" charset="0"/>
              </a:rPr>
              <a:t>Выделите дома пространство для спортивных занятий (хотя бы небольшое).</a:t>
            </a:r>
            <a:r>
              <a:rPr lang="ru-RU" sz="5600" dirty="0">
                <a:solidFill>
                  <a:srgbClr val="231F20"/>
                </a:solidFill>
                <a:latin typeface="Bookman Old Style" panose="02050604050505020204" pitchFamily="18" charset="0"/>
              </a:rPr>
              <a:t> В помещении должно быть достаточно места для прыжков и наклонов. Желательно подготовить необходимое оборудование и следить за процессом занятий. Идеальным вариантом будет создание в комнате специального спортивного уголка.</a:t>
            </a:r>
          </a:p>
          <a:p>
            <a:r>
              <a:rPr lang="ru-RU" sz="5600" b="1" dirty="0">
                <a:solidFill>
                  <a:srgbClr val="231F20"/>
                </a:solidFill>
                <a:latin typeface="Bookman Old Style" panose="02050604050505020204" pitchFamily="18" charset="0"/>
              </a:rPr>
              <a:t>Приучите ребенка делать утреннюю зарядку.</a:t>
            </a:r>
            <a:r>
              <a:rPr lang="ru-RU" sz="5600" dirty="0">
                <a:solidFill>
                  <a:srgbClr val="231F20"/>
                </a:solidFill>
                <a:latin typeface="Bookman Old Style" panose="02050604050505020204" pitchFamily="18" charset="0"/>
              </a:rPr>
              <a:t> Она является не только правильным, но и самым простым способом развивать моторику. Если есть возможность проводить ее на улице, это будет еще лучше. Для начала подойдут простые упражнения: приседания, быстрая ходьба, повороты и наклоны.</a:t>
            </a:r>
          </a:p>
          <a:p>
            <a:r>
              <a:rPr lang="ru-RU" sz="5600" b="1" dirty="0">
                <a:solidFill>
                  <a:srgbClr val="231F20"/>
                </a:solidFill>
                <a:latin typeface="Bookman Old Style" panose="02050604050505020204" pitchFamily="18" charset="0"/>
              </a:rPr>
              <a:t>Приобретите различные снаряжения для спортивных игр.</a:t>
            </a:r>
            <a:r>
              <a:rPr lang="ru-RU" sz="5600" dirty="0">
                <a:solidFill>
                  <a:srgbClr val="231F20"/>
                </a:solidFill>
                <a:latin typeface="Bookman Old Style" panose="02050604050505020204" pitchFamily="18" charset="0"/>
              </a:rPr>
              <a:t> Ими могут быть кольца, массажные мячи, </a:t>
            </a:r>
            <a:r>
              <a:rPr lang="ru-RU" sz="5600" dirty="0" err="1">
                <a:solidFill>
                  <a:srgbClr val="231F20"/>
                </a:solidFill>
                <a:latin typeface="Bookman Old Style" panose="02050604050505020204" pitchFamily="18" charset="0"/>
              </a:rPr>
              <a:t>фитбол</a:t>
            </a:r>
            <a:r>
              <a:rPr lang="ru-RU" sz="5600" dirty="0">
                <a:solidFill>
                  <a:srgbClr val="231F20"/>
                </a:solidFill>
                <a:latin typeface="Bookman Old Style" panose="02050604050505020204" pitchFamily="18" charset="0"/>
              </a:rPr>
              <a:t>, конусы, обруч и т. д. Все эти предметы полезны для развития крупной моторики у ребенка. Впрочем, можно выполнять упражнения и без оборудования или просто танцевать под любимую музыку.</a:t>
            </a:r>
          </a:p>
          <a:p>
            <a:r>
              <a:rPr lang="ru-RU" sz="5600" b="1" dirty="0">
                <a:solidFill>
                  <a:srgbClr val="231F20"/>
                </a:solidFill>
                <a:latin typeface="Bookman Old Style" panose="02050604050505020204" pitchFamily="18" charset="0"/>
              </a:rPr>
              <a:t>Занимайтесь с ребенком двигательной активностью на свежем воздухе.</a:t>
            </a:r>
            <a:r>
              <a:rPr lang="ru-RU" sz="5600" dirty="0">
                <a:solidFill>
                  <a:srgbClr val="231F20"/>
                </a:solidFill>
                <a:latin typeface="Bookman Old Style" panose="02050604050505020204" pitchFamily="18" charset="0"/>
              </a:rPr>
              <a:t> Для прогулок на улице можно подготовить велосипед, самокат, ролики или другие подходящие по возрасту транспортные средства. Зимой дети могут кататься на санках и «ватрушках» с горки, осваивать коньки и лыжи. </a:t>
            </a:r>
          </a:p>
          <a:p>
            <a:r>
              <a:rPr lang="ru-RU" sz="5600" b="1" dirty="0">
                <a:solidFill>
                  <a:srgbClr val="231F20"/>
                </a:solidFill>
                <a:latin typeface="Bookman Old Style" panose="02050604050505020204" pitchFamily="18" charset="0"/>
              </a:rPr>
              <a:t>Запишите ребенка в спортивную секцию.</a:t>
            </a:r>
            <a:r>
              <a:rPr lang="ru-RU" sz="5600" dirty="0">
                <a:solidFill>
                  <a:srgbClr val="231F20"/>
                </a:solidFill>
                <a:latin typeface="Bookman Old Style" panose="02050604050505020204" pitchFamily="18" charset="0"/>
              </a:rPr>
              <a:t> Подойдут кружок по баскетболу, фитнес, аэробика, танцы, бассейн и многие другие занятия. Для развития двигательной активности ребенка можно обратиться, например, в дошкольные учреждения дополнительного образования. Там ребенок сможет заниматься в обществе сверстников.</a:t>
            </a:r>
          </a:p>
          <a:p>
            <a:r>
              <a:rPr lang="ru-RU" sz="5600" b="1" dirty="0">
                <a:solidFill>
                  <a:srgbClr val="231F20"/>
                </a:solidFill>
                <a:latin typeface="Bookman Old Style" panose="02050604050505020204" pitchFamily="18" charset="0"/>
              </a:rPr>
              <a:t>Развивают крупную моторику и домашние обязанности.</a:t>
            </a:r>
            <a:r>
              <a:rPr lang="ru-RU" sz="5600" dirty="0">
                <a:solidFill>
                  <a:srgbClr val="231F20"/>
                </a:solidFill>
                <a:latin typeface="Bookman Old Style" panose="02050604050505020204" pitchFamily="18" charset="0"/>
              </a:rPr>
              <a:t> Нужно давать ребенку посильные дела. Например, можно попросить его подмести пол, вытереть стол, расставить игрушки по местам, сложить белье.</a:t>
            </a:r>
          </a:p>
          <a:p>
            <a:endParaRPr lang="ru-RU" dirty="0"/>
          </a:p>
        </p:txBody>
      </p:sp>
    </p:spTree>
    <p:extLst>
      <p:ext uri="{BB962C8B-B14F-4D97-AF65-F5344CB8AC3E}">
        <p14:creationId xmlns:p14="http://schemas.microsoft.com/office/powerpoint/2010/main" val="224727028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2690</TotalTime>
  <Words>1137</Words>
  <Application>Microsoft Office PowerPoint</Application>
  <PresentationFormat>Экран (4:3)</PresentationFormat>
  <Paragraphs>56</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Bookman Old Style</vt:lpstr>
      <vt:lpstr>Calibri</vt:lpstr>
      <vt:lpstr>Times New Roman</vt:lpstr>
      <vt:lpstr>Trebuchet MS</vt:lpstr>
      <vt:lpstr>Wingdings 3</vt:lpstr>
      <vt:lpstr>Аспект</vt:lpstr>
      <vt:lpstr>МАДОУ Боровский детский сад «Журавушка»</vt:lpstr>
      <vt:lpstr>Актуальными проблемами  развития крупной моторики, а значит и детского здоровья, сегодня являются: </vt:lpstr>
      <vt:lpstr>Моторика  крупная               мелкая   </vt:lpstr>
      <vt:lpstr>Почему важно развивать крупную моторику у ребенка? </vt:lpstr>
      <vt:lpstr>Презентация PowerPoint</vt:lpstr>
      <vt:lpstr>Моторика    крупная                мелкая      </vt:lpstr>
      <vt:lpstr>Основные задачи  развития крупной моторики у детей раннего возраста: </vt:lpstr>
      <vt:lpstr>Как понять, что у ребёнка не развита крупная моторика? </vt:lpstr>
      <vt:lpstr>Как развивать крупную моторику?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crown</dc:creator>
  <cp:lastModifiedBy>Светлана Николаевна</cp:lastModifiedBy>
  <cp:revision>178</cp:revision>
  <dcterms:created xsi:type="dcterms:W3CDTF">2014-03-31T02:06:05Z</dcterms:created>
  <dcterms:modified xsi:type="dcterms:W3CDTF">2025-08-04T11:01:39Z</dcterms:modified>
</cp:coreProperties>
</file>