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1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2801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126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0186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14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9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83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83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10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1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4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7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1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2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4D54-2480-4B23-8272-F5539553D9B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B61E8C-2345-4E3F-984F-9C6AD43DE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10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ECF9-AF32-424F-92C3-15243BBF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617" y="360219"/>
            <a:ext cx="9839219" cy="115454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МАДОУ Боровский детский сад «Журавушка»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437" y="1634837"/>
            <a:ext cx="9528030" cy="5070764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48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ru-RU" sz="7000" b="1" dirty="0">
                <a:solidFill>
                  <a:schemeClr val="accent4">
                    <a:lumMod val="75000"/>
                  </a:schemeClr>
                </a:solidFill>
              </a:rPr>
              <a:t>Алалия – что это такое?</a:t>
            </a:r>
            <a:br>
              <a:rPr lang="ru-RU" sz="7000" b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70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3657600" lvl="8" indent="0">
              <a:buNone/>
            </a:pPr>
            <a:r>
              <a:rPr lang="ru-RU" sz="17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                                                                      Воспитатель КМП</a:t>
            </a:r>
          </a:p>
          <a:p>
            <a:pPr marL="3657600" lvl="8" indent="0">
              <a:buNone/>
            </a:pPr>
            <a:r>
              <a:rPr lang="ru-RU" sz="17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                                                                      Суслова Виктория Александровна</a:t>
            </a:r>
          </a:p>
          <a:p>
            <a:pPr lvl="1" algn="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r>
              <a:rPr lang="ru-RU" sz="23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                                                               2025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53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Комплексный подход к реабилитации детей - </a:t>
            </a:r>
            <a:r>
              <a:rPr lang="ru-RU" sz="3200" b="1" dirty="0" err="1">
                <a:solidFill>
                  <a:schemeClr val="accent4">
                    <a:lumMod val="75000"/>
                  </a:schemeClr>
                </a:solidFill>
              </a:rPr>
              <a:t>алаликов</a:t>
            </a:r>
            <a:br>
              <a:rPr lang="ru-RU" sz="4800" dirty="0"/>
            </a:br>
            <a:b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медицинское сопровождение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логопедическая коррекция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организация совместной деятельности логопеда, воспитателя, психолога, дефектолога(по показаниям), родителей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строгая организация и соблюдение режима дня и речевого общения</a:t>
            </a:r>
          </a:p>
          <a:p>
            <a:pPr>
              <a:buClr>
                <a:srgbClr val="BF0505"/>
              </a:buClr>
              <a:buFont typeface="Wingdings" pitchFamily="2" charset="2"/>
              <a:buChar char="Ø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7E1C1E"/>
              </a:buClr>
              <a:buNone/>
            </a:pPr>
            <a:endParaRPr lang="ru-RU" sz="2800" dirty="0"/>
          </a:p>
          <a:p>
            <a:pPr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89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ECF9-AF32-424F-92C3-15243BBF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617" y="459887"/>
            <a:ext cx="9839219" cy="973781"/>
          </a:xfrm>
        </p:spPr>
        <p:txBody>
          <a:bodyPr>
            <a:noAutofit/>
          </a:bodyPr>
          <a:lstStyle/>
          <a:p>
            <a:r>
              <a:rPr lang="ru-RU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Общая характеристика алалии</a:t>
            </a:r>
            <a:br>
              <a:rPr lang="ru-RU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ru-RU" sz="44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582" y="1597891"/>
            <a:ext cx="9528030" cy="4313331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FF0000"/>
              </a:buClr>
              <a:buNone/>
            </a:pPr>
            <a:r>
              <a:rPr lang="ru-RU" sz="2400" b="1" u="sng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Алалия</a:t>
            </a:r>
            <a:r>
              <a:rPr lang="ru-RU" sz="2400" u="sng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— «а» - отрицание, «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</a:rPr>
              <a:t>lalio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 - говорю;</a:t>
            </a: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	буквально «не говорю», 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слухонемота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».</a:t>
            </a:r>
          </a:p>
          <a:p>
            <a:pPr marL="0" indent="0" algn="ctr">
              <a:buClr>
                <a:srgbClr val="FF0000"/>
              </a:buClr>
              <a:buNone/>
            </a:pPr>
            <a:endParaRPr lang="ru-RU" sz="2400" u="sng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b="1" u="sng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Алалией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принято называть полное или частичное отсутствие речи у детей при хорошем физическом слухе, обусловленное недоразвитием или поражением речевых областей в левом полушарии головного мозга, наступившем во внутриутробном или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раннем периоде развития ребёнка.  </a:t>
            </a:r>
          </a:p>
          <a:p>
            <a:endParaRPr lang="ru-RU" dirty="0"/>
          </a:p>
        </p:txBody>
      </p:sp>
      <p:pic>
        <p:nvPicPr>
          <p:cNvPr id="4" name="Рисунок 3" descr="http://t1.gstatic.com/images?q=tbn:4cl9Xuglzse7dM:http://www.pravmir.ru/wp-content/uploads/2009/09/89124699.jpg">
            <a:extLst>
              <a:ext uri="{FF2B5EF4-FFF2-40B4-BE49-F238E27FC236}">
                <a16:creationId xmlns:a16="http://schemas.microsoft.com/office/drawing/2014/main" id="{E28BE110-F899-4D88-B394-59B6DFFA100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56271" y="4714883"/>
            <a:ext cx="2590784" cy="195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424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ECF9-AF32-424F-92C3-15243BBF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9" y="170945"/>
            <a:ext cx="9926212" cy="892341"/>
          </a:xfrm>
        </p:spPr>
        <p:txBody>
          <a:bodyPr>
            <a:noAutofit/>
          </a:bodyPr>
          <a:lstStyle/>
          <a:p>
            <a:r>
              <a:rPr lang="ru-RU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entury Gothic" panose="020B0502020202020204" pitchFamily="34" charset="0"/>
              </a:rPr>
              <a:t>Причины  алалии</a:t>
            </a:r>
            <a:endParaRPr lang="ru-RU" sz="4400" dirty="0">
              <a:latin typeface="Century Gothic" panose="020B050202020202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50BB2-5B56-4F3C-ADDF-027139320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D27F51-B5AB-4BB2-A4EF-DAC21FDAD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9E41E8-3DF8-4182-86ED-3DC4DA3BDD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148131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0" name="Прямоугольник: усеченные противолежащие углы 9">
            <a:extLst>
              <a:ext uri="{FF2B5EF4-FFF2-40B4-BE49-F238E27FC236}">
                <a16:creationId xmlns:a16="http://schemas.microsoft.com/office/drawing/2014/main" id="{9AD2ABAE-9EFA-4A69-A98E-2E6EE95308CB}"/>
              </a:ext>
            </a:extLst>
          </p:cNvPr>
          <p:cNvSpPr/>
          <p:nvPr/>
        </p:nvSpPr>
        <p:spPr>
          <a:xfrm>
            <a:off x="1145310" y="1417018"/>
            <a:ext cx="5786796" cy="5042163"/>
          </a:xfrm>
          <a:prstGeom prst="snip2Diag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Патология протекания беременности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(пренатальный период) :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более выраженный, чем обычно 	токсикоз;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угроза прерывания беременности;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несовместимость по резус-фактору;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инфекционное заболевания матери                        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(краснуха, корь, ангина, грипп).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интоксикации (алкоголизм,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 табакокурение, наркомания родителей)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нарушения кровообращения плода,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ушибы и падения матери,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 приводящие к травме плода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6471E64D-3758-4394-BDE3-C39205FF475A}"/>
              </a:ext>
            </a:extLst>
          </p:cNvPr>
          <p:cNvSpPr/>
          <p:nvPr/>
        </p:nvSpPr>
        <p:spPr>
          <a:xfrm>
            <a:off x="7166957" y="811390"/>
            <a:ext cx="4338673" cy="2617610"/>
          </a:xfrm>
          <a:prstGeom prst="round2Diag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Патология родов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(натальный    период):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неудачное применение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средств родовспоможения;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затяжные или стремительные    роды,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рождение ребенка с родовой          опухолью, гематомой, в асфиксии и т.д.</a:t>
            </a:r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F76140CD-39E0-43D8-A686-DBC9424DCCC6}"/>
              </a:ext>
            </a:extLst>
          </p:cNvPr>
          <p:cNvSpPr/>
          <p:nvPr/>
        </p:nvSpPr>
        <p:spPr>
          <a:xfrm>
            <a:off x="3851563" y="1551709"/>
            <a:ext cx="101600" cy="255421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563D2F8-B0B8-4B51-978B-3BEBCEEB399C}"/>
              </a:ext>
            </a:extLst>
          </p:cNvPr>
          <p:cNvSpPr/>
          <p:nvPr/>
        </p:nvSpPr>
        <p:spPr>
          <a:xfrm>
            <a:off x="7166957" y="3782733"/>
            <a:ext cx="4286264" cy="2676449"/>
          </a:xfrm>
          <a:prstGeom prst="round2Diag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Патология родов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(натальный    период):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неудачное применение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средств родовспоможения;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затяжные или стремительные    роды,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 рождение ребенка с родовой          опухолью, гематомой, в асфиксии и т.д.</a:t>
            </a:r>
          </a:p>
        </p:txBody>
      </p:sp>
    </p:spTree>
    <p:extLst>
      <p:ext uri="{BB962C8B-B14F-4D97-AF65-F5344CB8AC3E}">
        <p14:creationId xmlns:p14="http://schemas.microsoft.com/office/powerpoint/2010/main" val="3592561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ECF9-AF32-424F-92C3-15243BBFB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Формы алалии</a:t>
            </a: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ru-RU" sz="4800" dirty="0">
              <a:solidFill>
                <a:schemeClr val="accent4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buClr>
                <a:srgbClr val="A40404"/>
              </a:buClr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Моторная		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(недоразвитие активной речи)</a:t>
            </a:r>
          </a:p>
          <a:p>
            <a:pPr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</a:t>
            </a:r>
          </a:p>
          <a:p>
            <a:pPr>
              <a:buClr>
                <a:srgbClr val="A40404"/>
              </a:buClr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Сенсорная	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(недоразвитие понимания речи)</a:t>
            </a:r>
          </a:p>
          <a:p>
            <a:pPr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A40404"/>
              </a:buClr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Смешанная	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(нарушение моторных и     </a:t>
            </a:r>
          </a:p>
          <a:p>
            <a:pPr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							сенсорных компонентов речи)</a:t>
            </a:r>
          </a:p>
          <a:p>
            <a:pPr>
              <a:buClr>
                <a:srgbClr val="A40404"/>
              </a:buClr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Оптическая </a:t>
            </a: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F76140CD-39E0-43D8-A686-DBC9424DCCC6}"/>
              </a:ext>
            </a:extLst>
          </p:cNvPr>
          <p:cNvSpPr/>
          <p:nvPr/>
        </p:nvSpPr>
        <p:spPr>
          <a:xfrm>
            <a:off x="3722255" y="1414496"/>
            <a:ext cx="193963" cy="35888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3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69819"/>
            <a:ext cx="8915400" cy="5560290"/>
          </a:xfrm>
        </p:spPr>
        <p:txBody>
          <a:bodyPr>
            <a:normAutofit lnSpcReduction="10000"/>
          </a:bodyPr>
          <a:lstStyle/>
          <a:p>
            <a:pPr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</a:t>
            </a:r>
          </a:p>
          <a:p>
            <a:pPr>
              <a:buClr>
                <a:srgbClr val="7E1C1E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			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недоразвитие экспрессивной речи, выраженное затруднениями в овладении активным словарем и грамматическим строем языка при достаточно сохранном понимании речи;  </a:t>
            </a:r>
          </a:p>
          <a:p>
            <a:pPr>
              <a:buClr>
                <a:srgbClr val="7E1C1E"/>
              </a:buClr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			</a:t>
            </a:r>
            <a:r>
              <a:rPr lang="ru-RU" sz="28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— поражение коркового конца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речедвигательного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анализатора (центр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Брока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) и его проводящих путей</a:t>
            </a:r>
            <a:r>
              <a:rPr lang="ru-RU" sz="2800" dirty="0"/>
              <a:t>.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>
              <a:buClr>
                <a:srgbClr val="7E1C1E"/>
              </a:buClr>
              <a:buNone/>
            </a:pPr>
            <a:r>
              <a:rPr lang="ru-RU" sz="2800" b="1" i="1" dirty="0">
                <a:solidFill>
                  <a:schemeClr val="accent4">
                    <a:lumMod val="75000"/>
                  </a:schemeClr>
                </a:solidFill>
              </a:rPr>
              <a:t>Ребенок своевременно начинает понимать чужую речь, но собственная речь не развивается.</a:t>
            </a:r>
          </a:p>
          <a:p>
            <a:pPr>
              <a:buNone/>
            </a:pPr>
            <a:endParaRPr lang="ru-RU" sz="2800" dirty="0"/>
          </a:p>
          <a:p>
            <a:pPr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6763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Моторная алалия </a:t>
            </a: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20A190-95BF-4098-A70F-6EB1B18F28CC}"/>
              </a:ext>
            </a:extLst>
          </p:cNvPr>
          <p:cNvSpPr/>
          <p:nvPr/>
        </p:nvSpPr>
        <p:spPr>
          <a:xfrm>
            <a:off x="3288145" y="1320799"/>
            <a:ext cx="175493" cy="348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359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51709"/>
            <a:ext cx="8915400" cy="4987636"/>
          </a:xfrm>
        </p:spPr>
        <p:txBody>
          <a:bodyPr>
            <a:normAutofit fontScale="85000" lnSpcReduction="20000"/>
          </a:bodyPr>
          <a:lstStyle/>
          <a:p>
            <a:pPr algn="ctr"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</a:t>
            </a:r>
          </a:p>
          <a:p>
            <a:pPr lvl="0" algn="just"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			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недоразвитие </a:t>
            </a:r>
            <a:r>
              <a:rPr lang="ru-RU" sz="3100" dirty="0" err="1">
                <a:solidFill>
                  <a:schemeClr val="accent3">
                    <a:lumMod val="50000"/>
                  </a:schemeClr>
                </a:solidFill>
              </a:rPr>
              <a:t>импрессивной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 речи, когда наблюдается разрыв между смыслом и звуковой оболочкой слов; </a:t>
            </a:r>
          </a:p>
          <a:p>
            <a:pPr lvl="0" algn="just">
              <a:buNone/>
            </a:pP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    		у ребенка нарушается понимание речи окружающих, несмотря на хороший слух и сохранные способности к развитию активной речи; </a:t>
            </a:r>
          </a:p>
          <a:p>
            <a:pPr lvl="0" algn="just">
              <a:buNone/>
            </a:pP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    		</a:t>
            </a:r>
            <a:r>
              <a:rPr lang="ru-RU" sz="3100" b="1" i="1" dirty="0">
                <a:solidFill>
                  <a:schemeClr val="accent4">
                    <a:lumMod val="75000"/>
                  </a:schemeClr>
                </a:solidFill>
              </a:rPr>
              <a:t>причина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 - поражение коркового конца слухоречевого анализатора </a:t>
            </a: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ru-RU" sz="3100" b="1" i="1" dirty="0">
                <a:solidFill>
                  <a:schemeClr val="accent4">
                    <a:lumMod val="75000"/>
                  </a:schemeClr>
                </a:solidFill>
              </a:rPr>
              <a:t>центр Вернике</a:t>
            </a:r>
            <a:r>
              <a:rPr lang="ru-RU" sz="3100" dirty="0">
                <a:solidFill>
                  <a:schemeClr val="accent4">
                    <a:lumMod val="75000"/>
                  </a:schemeClr>
                </a:solidFill>
              </a:rPr>
              <a:t>) 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и его проводящих путей.   </a:t>
            </a:r>
          </a:p>
          <a:p>
            <a:pPr lvl="0" algn="ctr">
              <a:buNone/>
            </a:pPr>
            <a:r>
              <a:rPr lang="ru-RU" sz="3100" dirty="0">
                <a:solidFill>
                  <a:schemeClr val="accent3">
                    <a:lumMod val="50000"/>
                  </a:schemeClr>
                </a:solidFill>
              </a:rPr>
              <a:t>    		</a:t>
            </a:r>
            <a:r>
              <a:rPr lang="ru-RU" sz="3100" b="1" dirty="0">
                <a:solidFill>
                  <a:schemeClr val="accent4">
                    <a:lumMod val="75000"/>
                  </a:schemeClr>
                </a:solidFill>
              </a:rPr>
              <a:t>Ребенок слышит, но не понимает обращенную речь. </a:t>
            </a:r>
          </a:p>
          <a:p>
            <a:pPr algn="ctr">
              <a:buClr>
                <a:srgbClr val="7E1C1E"/>
              </a:buClr>
              <a:buNone/>
            </a:pPr>
            <a:endParaRPr lang="ru-RU" sz="2800" dirty="0"/>
          </a:p>
          <a:p>
            <a:pPr algn="ctr"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F76140CD-39E0-43D8-A686-DBC9424DCCC6}"/>
              </a:ext>
            </a:extLst>
          </p:cNvPr>
          <p:cNvSpPr/>
          <p:nvPr/>
        </p:nvSpPr>
        <p:spPr>
          <a:xfrm>
            <a:off x="3749964" y="1477818"/>
            <a:ext cx="203198" cy="35098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759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Сенсорная алалия -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04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51709"/>
            <a:ext cx="8915400" cy="4987636"/>
          </a:xfrm>
        </p:spPr>
        <p:txBody>
          <a:bodyPr>
            <a:normAutofit fontScale="85000" lnSpcReduction="20000"/>
          </a:bodyPr>
          <a:lstStyle/>
          <a:p>
            <a:pPr algn="ctr"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	Обуславливается неполноценностью деятельности</a:t>
            </a:r>
          </a:p>
          <a:p>
            <a:pPr lvl="0" algn="ctr">
              <a:buNone/>
            </a:pP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речезрительного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анализатора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(затылочная область левого полушария).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	При этом нарушено понимание и использование в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речи логико-грамматических конструкций,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в основе которых лежат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пространственные и временные представления.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	Также нарушается понимание и усвоение</a:t>
            </a:r>
          </a:p>
          <a:p>
            <a:pPr lvl="0" algn="ctr">
              <a:buNone/>
            </a:pP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предложнопадежных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конструкций, </a:t>
            </a:r>
          </a:p>
          <a:p>
            <a:pPr lvl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сравнительных конструкций, наречий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ru-RU" sz="2800" dirty="0"/>
          </a:p>
          <a:p>
            <a:pPr algn="ctr"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F76140CD-39E0-43D8-A686-DBC9424DCCC6}"/>
              </a:ext>
            </a:extLst>
          </p:cNvPr>
          <p:cNvSpPr/>
          <p:nvPr/>
        </p:nvSpPr>
        <p:spPr>
          <a:xfrm>
            <a:off x="3786909" y="1551709"/>
            <a:ext cx="166254" cy="36945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759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Оптическая алалия</a:t>
            </a: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414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5345" y="1551709"/>
            <a:ext cx="9029267" cy="4987636"/>
          </a:xfrm>
        </p:spPr>
        <p:txBody>
          <a:bodyPr>
            <a:normAutofit/>
          </a:bodyPr>
          <a:lstStyle/>
          <a:p>
            <a:pPr algn="ctr"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</a:t>
            </a:r>
          </a:p>
          <a:p>
            <a:pPr marL="0" indent="0">
              <a:buClr>
                <a:srgbClr val="A40404"/>
              </a:buClr>
              <a:buNone/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F76140CD-39E0-43D8-A686-DBC9424DCCC6}"/>
              </a:ext>
            </a:extLst>
          </p:cNvPr>
          <p:cNvSpPr/>
          <p:nvPr/>
        </p:nvSpPr>
        <p:spPr>
          <a:xfrm>
            <a:off x="3786909" y="1551709"/>
            <a:ext cx="166254" cy="36945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7599"/>
          </a:xfrm>
        </p:spPr>
        <p:txBody>
          <a:bodyPr>
            <a:noAutofit/>
          </a:bodyPr>
          <a:lstStyle/>
          <a:p>
            <a:pPr>
              <a:buClr>
                <a:srgbClr val="BF0505"/>
              </a:buClr>
            </a:pP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entury Gothic" panose="020B0502020202020204" pitchFamily="34" charset="0"/>
              </a:rPr>
              <a:t>Специфические ошибки</a:t>
            </a: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контаминации (смешение элементов двух и более слов: 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красмовка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 - морковка; 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белток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»-белок и желток);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персеверации: 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татуетка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»-табуретка;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выраженный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аграмматизм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(неправильное употребление грамматических форм: «упал 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сола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» - упал со стола, «три ухи»;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грубое нарушение звукопроизношение слоговой структуры 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звуконаполняемости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слова.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771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8860-7E3F-43E6-A503-7EA0A8405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04800"/>
            <a:ext cx="8915400" cy="6225309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A40404"/>
              </a:buClr>
              <a:buNone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chemeClr val="accent4">
                    <a:lumMod val="75000"/>
                  </a:schemeClr>
                </a:solidFill>
              </a:rPr>
              <a:t>Необходимо знать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речевые возможности ребенка на каждом конкретном этапе его развития.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Не следует требовать от него называть или говорить то, что в данный момент ему недоступно, так как это может привести к отказу от речи.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Побуждать детей к разговору следует, но принуждать нельзя</a:t>
            </a:r>
          </a:p>
          <a:p>
            <a:pPr>
              <a:buClr>
                <a:srgbClr val="BF0505"/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	Нельзя перегружать ребенка речевым материалом - это может привести к заиканию. Речевой материал следует подбирать с учетом его количества и доступности. </a:t>
            </a:r>
          </a:p>
          <a:p>
            <a:pPr>
              <a:buClr>
                <a:srgbClr val="BF0505"/>
              </a:buClr>
              <a:buFont typeface="Wingdings" pitchFamily="2" charset="2"/>
              <a:buChar char="Ø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7E1C1E"/>
              </a:buClr>
              <a:buNone/>
            </a:pPr>
            <a:endParaRPr lang="ru-RU" sz="2800" dirty="0"/>
          </a:p>
          <a:p>
            <a:pPr>
              <a:buClr>
                <a:srgbClr val="A40404"/>
              </a:buClr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92E741E-287F-4C60-91BA-EB2EBF8C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6763"/>
          </a:xfrm>
        </p:spPr>
        <p:txBody>
          <a:bodyPr>
            <a:noAutofit/>
          </a:bodyPr>
          <a:lstStyle/>
          <a:p>
            <a:pPr algn="ctr"/>
            <a:b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377565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736</TotalTime>
  <Words>633</Words>
  <Application>Microsoft Office PowerPoint</Application>
  <PresentationFormat>Широкоэкранный</PresentationFormat>
  <Paragraphs>104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Century Gothic</vt:lpstr>
      <vt:lpstr>Wingdings</vt:lpstr>
      <vt:lpstr>Wingdings 3</vt:lpstr>
      <vt:lpstr>Легкий дым</vt:lpstr>
      <vt:lpstr>МАДОУ Боровский детский сад «Журавушка»</vt:lpstr>
      <vt:lpstr>Общая характеристика алалии </vt:lpstr>
      <vt:lpstr>Причины  алалии</vt:lpstr>
      <vt:lpstr>Формы алалии. </vt:lpstr>
      <vt:lpstr>Моторная алалия – </vt:lpstr>
      <vt:lpstr>Сенсорная алалия -</vt:lpstr>
      <vt:lpstr>Оптическая алалия </vt:lpstr>
      <vt:lpstr>Специфические ошибки  контаминации (смешение элементов двух и более слов: «красмовка» - морковка; «белток»-белок и желток); персеверации: «татуетка»-табуретка; выраженный аграмматизм (неправильное употребление грамматических форм: «упал и сола» - упал со стола, «три ухи»; грубое нарушение звукопроизношение слоговой структуры и звуконаполняемости слова.  </vt:lpstr>
      <vt:lpstr>   </vt:lpstr>
      <vt:lpstr>Комплексный подход к реабилитации детей - алаликов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Общая характеристика алалии</dc:title>
  <dc:creator>DS</dc:creator>
  <cp:lastModifiedBy>DS</cp:lastModifiedBy>
  <cp:revision>27</cp:revision>
  <dcterms:created xsi:type="dcterms:W3CDTF">2025-02-06T04:59:21Z</dcterms:created>
  <dcterms:modified xsi:type="dcterms:W3CDTF">2025-03-05T04:39:17Z</dcterms:modified>
</cp:coreProperties>
</file>