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57" r:id="rId3"/>
    <p:sldId id="267" r:id="rId4"/>
    <p:sldId id="266" r:id="rId5"/>
    <p:sldId id="265" r:id="rId6"/>
    <p:sldId id="264" r:id="rId7"/>
    <p:sldId id="263" r:id="rId8"/>
    <p:sldId id="262" r:id="rId9"/>
    <p:sldId id="261" r:id="rId10"/>
    <p:sldId id="270" r:id="rId11"/>
    <p:sldId id="260" r:id="rId12"/>
    <p:sldId id="259" r:id="rId13"/>
    <p:sldId id="258" r:id="rId14"/>
    <p:sldId id="268" r:id="rId15"/>
    <p:sldId id="269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2C16"/>
    <a:srgbClr val="0C788E"/>
    <a:srgbClr val="006666"/>
    <a:srgbClr val="0099CC"/>
    <a:srgbClr val="3366CC"/>
    <a:srgbClr val="660033"/>
    <a:srgbClr val="003399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23" autoAdjust="0"/>
    <p:restoredTop sz="94652" autoAdjust="0"/>
  </p:normalViewPr>
  <p:slideViewPr>
    <p:cSldViewPr>
      <p:cViewPr varScale="1">
        <p:scale>
          <a:sx n="104" d="100"/>
          <a:sy n="104" d="100"/>
        </p:scale>
        <p:origin x="166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AC4A87-DB1E-4292-BC18-39F194973E7F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3256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98BE26-36F8-4B33-A43C-16A3C255BDBA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8441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98BE26-36F8-4B33-A43C-16A3C255BDBA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3221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98BE26-36F8-4B33-A43C-16A3C255BDBA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06920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98BE26-36F8-4B33-A43C-16A3C255BDBA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06787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98BE26-36F8-4B33-A43C-16A3C255BDBA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52669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4B33A2-CC39-480B-B367-BCDFE17E3545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24937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80AC83-107A-4DB3-848D-18E4C4398160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943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933EAB-AC6E-47CE-BC25-CEBEA58816D4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6683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E34A60-8283-464E-A6E7-9E9218CE7F26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4066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F61A4B-A534-4A21-AED1-98C7D5C69E54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0150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E2345C-31FC-435D-9845-4B4DC88F0CB3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8002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BDC3DB-FAAA-48A8-BBEC-83FEB84359FD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2513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84995E-7DC7-42AC-BCE4-EBEDB11B154E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884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B5E45F-51B2-41EA-9BFF-29481F020482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8155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DB7FD2-0740-427A-91CB-4BBDEE7D9E0A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7428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0C98BE26-36F8-4B33-A43C-16A3C255BDBA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6259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2F9B70-B07C-4394-B7D8-6713BE0D43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552" y="356610"/>
            <a:ext cx="6912768" cy="513514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Боровский детский сад «Журавушка»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C587553-B907-49EA-B134-7685036BAA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32040" y="5085184"/>
            <a:ext cx="2226319" cy="792088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</a:t>
            </a:r>
          </a:p>
          <a:p>
            <a:pPr algn="l">
              <a:spcBef>
                <a:spcPts val="0"/>
              </a:spcBef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воспитатель  </a:t>
            </a:r>
          </a:p>
          <a:p>
            <a:pPr algn="l">
              <a:spcBef>
                <a:spcPts val="0"/>
              </a:spcBef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Немкова Алла Викторовна</a:t>
            </a:r>
          </a:p>
          <a:p>
            <a:endParaRPr lang="ru-RU" dirty="0"/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C6FD66C1-1CE2-4E2E-8BD4-188D766CD057}"/>
              </a:ext>
            </a:extLst>
          </p:cNvPr>
          <p:cNvSpPr txBox="1">
            <a:spLocks/>
          </p:cNvSpPr>
          <p:nvPr/>
        </p:nvSpPr>
        <p:spPr>
          <a:xfrm>
            <a:off x="1302047" y="1412777"/>
            <a:ext cx="5826719" cy="158417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200" dirty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ru-RU" sz="1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«Создание домашней среды для ребенка раннего возраста»</a:t>
            </a:r>
          </a:p>
          <a:p>
            <a:pPr algn="ctr"/>
            <a:endParaRPr lang="ru-RU" sz="1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8000" dirty="0">
              <a:solidFill>
                <a:srgbClr val="002060"/>
              </a:solidFill>
            </a:endParaRPr>
          </a:p>
          <a:p>
            <a:endParaRPr lang="ru-RU" sz="8000" dirty="0">
              <a:solidFill>
                <a:srgbClr val="002060"/>
              </a:solidFill>
            </a:endParaRPr>
          </a:p>
          <a:p>
            <a:endParaRPr lang="ru-RU" sz="8000" dirty="0">
              <a:solidFill>
                <a:srgbClr val="002060"/>
              </a:solidFill>
            </a:endParaRPr>
          </a:p>
          <a:p>
            <a:endParaRPr lang="ru-RU" sz="8000" dirty="0">
              <a:solidFill>
                <a:srgbClr val="002060"/>
              </a:solidFill>
            </a:endParaRPr>
          </a:p>
          <a:p>
            <a:pPr algn="l"/>
            <a:endParaRPr lang="ru-RU" sz="8000" dirty="0">
              <a:solidFill>
                <a:srgbClr val="002060"/>
              </a:solidFill>
            </a:endParaRPr>
          </a:p>
          <a:p>
            <a:r>
              <a:rPr lang="ru-RU" sz="8000" dirty="0">
                <a:solidFill>
                  <a:srgbClr val="002060"/>
                </a:solidFill>
              </a:rPr>
              <a:t>    </a:t>
            </a:r>
          </a:p>
          <a:p>
            <a:endParaRPr lang="ru-RU" sz="8000" dirty="0">
              <a:solidFill>
                <a:srgbClr val="002060"/>
              </a:solidFill>
            </a:endParaRPr>
          </a:p>
          <a:p>
            <a:pPr algn="ctr"/>
            <a:endParaRPr lang="ru-RU" sz="9600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Боровский, 2024 год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EC77453-B8D8-49FA-A2A6-98F91A8067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418393"/>
            <a:ext cx="3333950" cy="193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711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504825"/>
            <a:ext cx="4259263" cy="2781300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buFontTx/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центры – плоские доски с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набором разнообразных игрушек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Обычно в комплект входят зеркальце,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яркие фигурки, которые двигаются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вверх и вниз, крутящиеся шарики и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цилиндры, колокольчики…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Развивают мелкую моторику и слуховое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восприятие и помогают малышу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научиться манипулировать различными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предметами.</a:t>
            </a:r>
          </a:p>
        </p:txBody>
      </p:sp>
      <p:sp>
        <p:nvSpPr>
          <p:cNvPr id="22531" name="Rectangle 6"/>
          <p:cNvSpPr>
            <a:spLocks noChangeArrowheads="1"/>
          </p:cNvSpPr>
          <p:nvPr/>
        </p:nvSpPr>
        <p:spPr bwMode="auto">
          <a:xfrm>
            <a:off x="2987824" y="3225368"/>
            <a:ext cx="5045075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Мягкие книжки из ткани или пластика </a:t>
            </a:r>
          </a:p>
          <a:p>
            <a:pPr eaLnBrk="0" hangingPunct="0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книжки для младенцев развивают зрительное внимание, познавательный интерес, понимание речи, а также мелкую моторику и тактильные ощущения.</a:t>
            </a:r>
          </a:p>
          <a:p>
            <a:pPr eaLnBrk="0" hangingPunct="0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конечно же заметили, что ваш малыш все пробует на вкус, поэтому почаще мойте книжки.</a:t>
            </a:r>
          </a:p>
          <a:p>
            <a:pPr eaLnBrk="0" hangingPunct="0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Научите малыша переворачивать страницы, покажите картинки, назовите предметы и зверюшек, которые на них изображены.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021A71C-9AD8-4A5D-B31F-BEC3F6B434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20688"/>
            <a:ext cx="2983992" cy="192938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795A61-B02C-47E3-8BBD-08AE897B5B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77" y="3717032"/>
            <a:ext cx="2356807" cy="156519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8"/>
          <p:cNvSpPr>
            <a:spLocks noChangeArrowheads="1"/>
          </p:cNvSpPr>
          <p:nvPr/>
        </p:nvSpPr>
        <p:spPr bwMode="auto">
          <a:xfrm>
            <a:off x="2955080" y="260648"/>
            <a:ext cx="5832475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Музыкальные центры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eaLnBrk="0" hangingPunct="0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Развивают зрительно-моторную координацию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слуховое внимание. Стимулируют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мышления, так как помогают установить логическую связь между действием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(нажатием на кнопку) и звуковым эффектом.</a:t>
            </a:r>
          </a:p>
          <a:p>
            <a:pPr eaLnBrk="0" hangingPunct="0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Покажите малышу, как нажимать на кнопки музыкального центра, а потом он сможет «музицировать» сам.</a:t>
            </a:r>
          </a:p>
          <a:p>
            <a:pPr eaLnBrk="0" hangingPunct="0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Клавиши таких центров могут быть выполнены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виде разных зверюшек, нажав на которые малыш услышит соответствующее звукоподражание.</a:t>
            </a:r>
          </a:p>
        </p:txBody>
      </p:sp>
      <p:sp>
        <p:nvSpPr>
          <p:cNvPr id="23555" name="Rectangle 10"/>
          <p:cNvSpPr>
            <a:spLocks noChangeArrowheads="1"/>
          </p:cNvSpPr>
          <p:nvPr/>
        </p:nvSpPr>
        <p:spPr bwMode="auto">
          <a:xfrm>
            <a:off x="310873" y="3682815"/>
            <a:ext cx="4621167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Игрушки для игр в ванне (губки в форме зверюшек, пластмассовые уточки, кораблики, рыбки…)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 плавающие игрушки разовьют моторные навыки, зрение и познавательные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способности.</a:t>
            </a:r>
          </a:p>
          <a:p>
            <a:pPr eaLnBrk="0" hangingPunct="0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Научите малыша передвигать игрушки, хлопая ладошкой по воде. Покажите фокус: спрячьте уточку в пене, а затем достаньте ее.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4B2EC89-099D-4D6B-AC3E-E3FC1B6293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46" y="620688"/>
            <a:ext cx="2523386" cy="252338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90FCD3-2ED9-4B60-B629-954AFB51F4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873226"/>
            <a:ext cx="2713231" cy="2204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13060"/>
            <a:ext cx="6347713" cy="5873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9 до 12 месяцев</a:t>
            </a:r>
          </a:p>
        </p:txBody>
      </p:sp>
      <p:sp>
        <p:nvSpPr>
          <p:cNvPr id="24578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621388"/>
            <a:ext cx="8229600" cy="4525963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Развитие понимания речи взрослого. Увеличивать количество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понимаемых слов; учить находить знакомую игрушку или предмет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одежды среди других игрушек и вещей; выполнять простые поручения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(приносить, отдавать называемым по имени детям и взрослым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знакомые предметы); развивать способность обобщать, узнавать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изображения на картинках; находить называемых взрослых и детей.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Развитие активной речи, умения подражать новым слогам, а затем 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словам. Стимулировать произнесение слов, обозначающих игрушки, предметы,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действия, имена детей и взрослых. 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Развитие действий с предметами. Учить выполнять действия по показу 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просьбе и только по просьбе взрослого; учить выполнять действия, 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«не подсказанные» предметом; развивать координацию движений руки; 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переносить действия, освоенные с одним предметом, на другие 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предметы; выполнять простые игровые действия с сюжетными игрушками.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Развитие движений. Учить ходить вперед с поддержкой за обе руки и за 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одну руку, стоять без опоры, ходить вперед самостоятельно, без поддержки.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Проведение игр-развлечений. Радовать детей, вызывать улыбку.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Развитие умения слушать пение взрослого, звучание 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музыкальных инструментов, по-разному реагировать на оживленные 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спокойные мелодии, подражать певческим интонациям взрослого, 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подпевать, отвечать движениями на игровые действия взрослого 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музыку плясового характера.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3"/>
          <p:cNvSpPr>
            <a:spLocks noGrp="1" noChangeArrowheads="1"/>
          </p:cNvSpPr>
          <p:nvPr>
            <p:ph idx="1"/>
          </p:nvPr>
        </p:nvSpPr>
        <p:spPr>
          <a:xfrm>
            <a:off x="3491880" y="1556792"/>
            <a:ext cx="4835525" cy="4525963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 активный центр для моделирования 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различных плоскостях и создания 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игровых площадок различных форм. 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коврики разные, сделаны из материалов,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отличающихся при прикосновении. 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Игрушка включает множество деталей 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чтобы стимулировать ребенка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совершать с ними различные действия.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Благодаря возможности создания самых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разных игровых конфигураций каждый 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 малыш получает абсолютно новую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игрушку для развития сенсорных, тактильных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моторных навыков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04096DD-D523-470B-8034-EB4F12ED5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64246"/>
            <a:ext cx="2929508" cy="292950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333375"/>
            <a:ext cx="5040312" cy="244755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Пирамидки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с ними развивает зрительно-моторную</a:t>
            </a:r>
          </a:p>
          <a:p>
            <a:pPr algn="just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координацию и мелкую моторику, а также</a:t>
            </a:r>
          </a:p>
          <a:p>
            <a:pPr algn="just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познавательные способности.</a:t>
            </a:r>
          </a:p>
          <a:p>
            <a:pPr algn="just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Научите малыша снимать кольца пирамидки и</a:t>
            </a:r>
          </a:p>
          <a:p>
            <a:pPr algn="just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надевать их на стержень.</a:t>
            </a:r>
          </a:p>
          <a:p>
            <a:pPr algn="just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малышу исполнится год, он будет собирать</a:t>
            </a:r>
          </a:p>
          <a:p>
            <a:pPr algn="just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пирамидку совершенно самостоятельно. Правда,</a:t>
            </a:r>
          </a:p>
          <a:p>
            <a:pPr algn="just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возможно, он не всегда будет учитывать</a:t>
            </a:r>
          </a:p>
          <a:p>
            <a:pPr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величину колец.</a:t>
            </a:r>
          </a:p>
        </p:txBody>
      </p:sp>
      <p:sp>
        <p:nvSpPr>
          <p:cNvPr id="26627" name="Rectangle 6"/>
          <p:cNvSpPr>
            <a:spLocks noChangeArrowheads="1"/>
          </p:cNvSpPr>
          <p:nvPr/>
        </p:nvSpPr>
        <p:spPr bwMode="auto">
          <a:xfrm>
            <a:off x="3419872" y="3135451"/>
            <a:ext cx="439248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в кубики развивает зрительно-моторную координацию 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познавательные способности.</a:t>
            </a:r>
          </a:p>
          <a:p>
            <a:pPr algn="just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Научите ребенка ставить кубик на кубик. Постройте на его глазах высокую башню, а затем разрушьте ее, воскликнув: «Бах!» Такая игра доставит малышу большое удовольствие.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5F98AEB-4A66-4C91-BBEA-B10C2805DF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060" y="479486"/>
            <a:ext cx="3175201" cy="215532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890C497-755D-4F77-9F9B-5298359799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20" y="3084402"/>
            <a:ext cx="2996952" cy="299695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3"/>
          <p:cNvSpPr>
            <a:spLocks noGrp="1" noChangeArrowheads="1"/>
          </p:cNvSpPr>
          <p:nvPr>
            <p:ph idx="1"/>
          </p:nvPr>
        </p:nvSpPr>
        <p:spPr>
          <a:xfrm>
            <a:off x="3779912" y="332656"/>
            <a:ext cx="3960812" cy="25908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Tx/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Машинки, деревянный поезд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с машинками развивает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координацию движений, учит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совершать простые манипуляции 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предметом.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Машинки необходимы не только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мальчикам, но и девочкам. 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только ребенок сможет сидеть без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вашей помощи, покажите ему, как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катать машинку или деревянный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поезд.</a:t>
            </a:r>
          </a:p>
        </p:txBody>
      </p:sp>
      <p:sp>
        <p:nvSpPr>
          <p:cNvPr id="27651" name="Rectangle 6"/>
          <p:cNvSpPr>
            <a:spLocks noChangeArrowheads="1"/>
          </p:cNvSpPr>
          <p:nvPr/>
        </p:nvSpPr>
        <p:spPr bwMode="auto">
          <a:xfrm>
            <a:off x="395537" y="3778975"/>
            <a:ext cx="439248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Заводные игрушки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Покажите малышу, как заводить игрушку, а затем предложите ему сделать это самому.  Игрушки, которые нужно заводить с помощью ключика, способствуют развитию мелкой моторики.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F471C5-A0CC-49FD-96EE-BFE35C5814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21" y="771851"/>
            <a:ext cx="3259413" cy="201453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E9F84C-C5A1-407A-B324-44D46A4F88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033" y="3573016"/>
            <a:ext cx="3005691" cy="237626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333375"/>
            <a:ext cx="4967288" cy="2519561"/>
          </a:xfrm>
        </p:spPr>
        <p:txBody>
          <a:bodyPr>
            <a:noAutofit/>
          </a:bodyPr>
          <a:lstStyle/>
          <a:p>
            <a:pPr>
              <a:buFontTx/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Тряпичные куклы с крупными чертами лица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– прекрасное наглядное пособие для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знакомства с названиями основных частей тела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лица.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Покажите малышу, где у куклы носик, глаза, рот,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 затем попросите его показать то же самое на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кукле, на лице у мамы, на своем лице.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Научите ребенка качать, кормить и укладывать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куклу спать.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8675" name="Rectangle 6"/>
          <p:cNvSpPr>
            <a:spLocks noChangeArrowheads="1"/>
          </p:cNvSpPr>
          <p:nvPr/>
        </p:nvSpPr>
        <p:spPr bwMode="auto">
          <a:xfrm>
            <a:off x="3130632" y="3686224"/>
            <a:ext cx="496728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онь-качалка, машинка, в которую можно сесть, мячи и спортивные игрушки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hangingPunct="0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ним малыш разовьет координацию движений, научится управлять своим телом, научится ходить и бегать.</a:t>
            </a:r>
          </a:p>
          <a:p>
            <a:pPr algn="just" eaLnBrk="0" hangingPunct="0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 о том, что играть с подобными игрушками малыш должен под вашим присмотром.</a:t>
            </a:r>
          </a:p>
          <a:p>
            <a:pPr eaLnBrk="0" hangingPunct="0"/>
            <a:b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A4048FA-52C8-44C9-BAAE-81DC77EEFB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8113" y="260648"/>
            <a:ext cx="1683554" cy="328498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A27C5C-C564-4EDA-8590-DD34AC3700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49" y="3686224"/>
            <a:ext cx="2752726" cy="242435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8"/>
          <p:cNvSpPr>
            <a:spLocks noChangeArrowheads="1"/>
          </p:cNvSpPr>
          <p:nvPr/>
        </p:nvSpPr>
        <p:spPr bwMode="auto">
          <a:xfrm>
            <a:off x="539552" y="476672"/>
            <a:ext cx="662473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предметно-р</a:t>
            </a:r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азвивающей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реды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постоянно обеспечивать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малышу неисчерпаемую информативность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возможность экспериментировать  и познавать мир, себя, свои возможности в этом мире.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DD4133-2570-4C94-BD2C-67A2A403E1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581690"/>
            <a:ext cx="5544616" cy="384441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>
          <a:xfrm>
            <a:off x="427605" y="404664"/>
            <a:ext cx="7931150" cy="4905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dirty="0"/>
              <a:t>          </a:t>
            </a:r>
            <a:r>
              <a:rPr lang="ru-RU" sz="4000" dirty="0">
                <a:solidFill>
                  <a:schemeClr val="tx1"/>
                </a:solidFill>
              </a:rPr>
              <a:t> 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З месяцев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14338" name="Rectangle 3"/>
          <p:cNvSpPr>
            <a:spLocks noGrp="1" noChangeArrowheads="1"/>
          </p:cNvSpPr>
          <p:nvPr>
            <p:ph idx="1"/>
          </p:nvPr>
        </p:nvSpPr>
        <p:spPr>
          <a:xfrm>
            <a:off x="278380" y="1268760"/>
            <a:ext cx="8229600" cy="4708525"/>
          </a:xfrm>
        </p:spPr>
        <p:txBody>
          <a:bodyPr/>
          <a:lstStyle/>
          <a:p>
            <a:pPr marL="533400" indent="-533400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ru-RU" sz="2400" dirty="0">
                <a:latin typeface="Times New Roman" pitchFamily="18" charset="0"/>
              </a:rPr>
              <a:t> 1. Развитие зрительного и слухового сосредоточения, </a:t>
            </a:r>
          </a:p>
          <a:p>
            <a:pPr marL="533400" indent="-533400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ru-RU" sz="2400" dirty="0">
                <a:latin typeface="Times New Roman" pitchFamily="18" charset="0"/>
              </a:rPr>
              <a:t>     умения следить за разговаривающими людьми,</a:t>
            </a:r>
          </a:p>
          <a:p>
            <a:pPr marL="533400" indent="-533400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ru-RU" sz="2400" dirty="0">
                <a:latin typeface="Times New Roman" pitchFamily="18" charset="0"/>
              </a:rPr>
              <a:t>    движущимися и звучащими предметами.</a:t>
            </a:r>
          </a:p>
          <a:p>
            <a:pPr marL="533400" indent="-533400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ru-RU" sz="2400" dirty="0">
                <a:latin typeface="Times New Roman" pitchFamily="18" charset="0"/>
              </a:rPr>
              <a:t>2. Развитие ответных эмоционально-положительных </a:t>
            </a:r>
          </a:p>
          <a:p>
            <a:pPr marL="533400" indent="-533400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ru-RU" sz="2400" dirty="0">
                <a:latin typeface="Times New Roman" pitchFamily="18" charset="0"/>
              </a:rPr>
              <a:t>    реакций (улыбка, комплекс оживления).</a:t>
            </a:r>
          </a:p>
          <a:p>
            <a:pPr marL="533400" indent="-533400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ru-RU" sz="2400" dirty="0">
                <a:latin typeface="Times New Roman" pitchFamily="18" charset="0"/>
              </a:rPr>
              <a:t>3. Развитие умения удерживать голову в горизонтальном</a:t>
            </a:r>
          </a:p>
          <a:p>
            <a:pPr marL="533400" indent="-533400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ru-RU" sz="2400" dirty="0">
                <a:latin typeface="Times New Roman" pitchFamily="18" charset="0"/>
              </a:rPr>
              <a:t>    и вертикальном положении.</a:t>
            </a:r>
          </a:p>
          <a:p>
            <a:pPr marL="533400" indent="-533400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ru-RU" sz="2400" dirty="0">
                <a:latin typeface="Times New Roman" pitchFamily="18" charset="0"/>
              </a:rPr>
              <a:t>4. Развитие упора ног.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ChangeArrowheads="1"/>
          </p:cNvSpPr>
          <p:nvPr/>
        </p:nvSpPr>
        <p:spPr bwMode="auto">
          <a:xfrm>
            <a:off x="2640930" y="692695"/>
            <a:ext cx="526030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Мобиль развивает зрение малыша,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легкая музыка успокаивает и завораживает его.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можно повесить в кроватку, так чтобы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малыш ручками и ножками доставал до них.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 погремушек развивает слух малыша,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координацию движений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(когда малыш тянется к игрушке, чтобы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заставить ее звучать).      </a:t>
            </a:r>
          </a:p>
        </p:txBody>
      </p:sp>
      <p:sp>
        <p:nvSpPr>
          <p:cNvPr id="15364" name="Rectangle 10"/>
          <p:cNvSpPr>
            <a:spLocks noChangeArrowheads="1"/>
          </p:cNvSpPr>
          <p:nvPr/>
        </p:nvSpPr>
        <p:spPr bwMode="auto">
          <a:xfrm>
            <a:off x="2893895" y="3824677"/>
            <a:ext cx="5108575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58700" rIns="158700" anchor="ctr">
            <a:spAutoFit/>
          </a:bodyPr>
          <a:lstStyle/>
          <a:p>
            <a:r>
              <a:rPr lang="es-ES" dirty="0"/>
              <a:t>                               </a:t>
            </a:r>
          </a:p>
          <a:p>
            <a:pPr eaLnBrk="0" hangingPunct="0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Резиновые пищалки или погремушки можно трясти на расстоянии полуметра от малыша с разных сторон – это будет стимулировать его поворачивать голову на звук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F3B46A8-0E8C-43D5-9A24-2EC6BAF5B7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23" y="364125"/>
            <a:ext cx="2226940" cy="296546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2A2B2EE-E27D-4062-80D4-F16474A0C4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23" y="3717032"/>
            <a:ext cx="2576072" cy="195302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9"/>
          <p:cNvSpPr>
            <a:spLocks noChangeArrowheads="1"/>
          </p:cNvSpPr>
          <p:nvPr/>
        </p:nvSpPr>
        <p:spPr bwMode="auto">
          <a:xfrm>
            <a:off x="2699792" y="692696"/>
            <a:ext cx="687546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Неваляшки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Развивают зрение, слух, интерес к познанию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мира. Показывайте малышу как раскачивается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игрушка, как она звучит, дайте потрогать.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временем малыш сам научиться ее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раскачивать.</a:t>
            </a:r>
          </a:p>
        </p:txBody>
      </p:sp>
      <p:sp>
        <p:nvSpPr>
          <p:cNvPr id="16389" name="Rectangle 10"/>
          <p:cNvSpPr>
            <a:spLocks noChangeArrowheads="1"/>
          </p:cNvSpPr>
          <p:nvPr/>
        </p:nvSpPr>
        <p:spPr bwMode="auto">
          <a:xfrm>
            <a:off x="2483768" y="3059386"/>
            <a:ext cx="648017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58700" rIns="158700" anchor="ctr">
            <a:spAutoFit/>
          </a:bodyPr>
          <a:lstStyle/>
          <a:p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Тряпичные браслеты-погремушки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носочки.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Такие браслеты одеваются на руку малышу.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хорошо если они будут яркими и контрастных цветов.         </a:t>
            </a:r>
          </a:p>
          <a:p>
            <a:pPr eaLnBrk="0" hangingPunct="0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одеть браслеты на обе руки, или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попеременно то на одну, то на другую. Двигаясь,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малыш вызывает звучание погремушки – что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 слух и координацию движений.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6076224-FF48-4487-AF9D-BF82AD2E40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69" y="692696"/>
            <a:ext cx="2150323" cy="158048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66EAAB-245A-465C-9C02-023A1809DF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56" y="3018830"/>
            <a:ext cx="2348880" cy="23488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426356" y="1124744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Развитие зрительного и слухового восприятия (умение 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прислушиваться, следить за предметом, находить глазами невидимый 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звука, различать интонацию обращенной к ребенку речи 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взрослого, узнавать знакомых взрослых и их голоса, узнавать свое имя 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6 мес.)).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Развитие эмоционально-положительных ответных реакций (комплекс оживления и смех).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Развитие гуления и лепета.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Развитие движений руки (умение брать игрушку из рук взрослого и 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держать ее, перекладывать из одной руки в другую, брать с подстилки, 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лежа на спине и на животе).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Развитие движений, подготавливающих к ползанию (умение 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продолжительное время лежать на животе, переворачиваться со спины 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живот и с живота на спину, подползать к игрушкам, к другим детям).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Укрепление упора ног.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Развитие умения прислушиваться к музыке, различать спокойную и оживленную мелодию, ритмично двигать руками и ногами и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гулить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пение взрослого.</a:t>
            </a:r>
          </a:p>
        </p:txBody>
      </p:sp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597817"/>
            <a:ext cx="8229600" cy="504478"/>
          </a:xfrm>
        </p:spPr>
        <p:txBody>
          <a:bodyPr>
            <a:normAutofit fontScale="92500" lnSpcReduction="10000"/>
          </a:bodyPr>
          <a:lstStyle/>
          <a:p>
            <a:pPr algn="ctr">
              <a:buFontTx/>
              <a:buNone/>
            </a:pPr>
            <a:r>
              <a:rPr lang="ru-RU" sz="3200" dirty="0"/>
              <a:t>От 3 до 6 месяцев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3"/>
          <p:cNvSpPr>
            <a:spLocks noGrp="1" noChangeArrowheads="1"/>
          </p:cNvSpPr>
          <p:nvPr>
            <p:ph idx="1"/>
          </p:nvPr>
        </p:nvSpPr>
        <p:spPr>
          <a:xfrm>
            <a:off x="250826" y="3280519"/>
            <a:ext cx="4897437" cy="2448024"/>
          </a:xfrm>
        </p:spPr>
        <p:txBody>
          <a:bodyPr/>
          <a:lstStyle/>
          <a:p>
            <a:pPr>
              <a:spcBef>
                <a:spcPts val="0"/>
              </a:spcBef>
              <a:buFontTx/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Кольцо-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прорезыватель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 специальные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игрушки, предназначенные для жевания,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сосания, засовывания в рот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понадобятся, когда у малыша начнут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прорезываться зубки. Поскольку малыш будет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брать игрушки в рот, не забывайте об их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санитарной обработке: игрушки следует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почаще мыть и ошпаривать кипятком</a:t>
            </a:r>
          </a:p>
        </p:txBody>
      </p:sp>
      <p:sp>
        <p:nvSpPr>
          <p:cNvPr id="18434" name="Rectangle 7"/>
          <p:cNvSpPr>
            <a:spLocks noChangeArrowheads="1"/>
          </p:cNvSpPr>
          <p:nvPr/>
        </p:nvSpPr>
        <p:spPr bwMode="auto">
          <a:xfrm>
            <a:off x="3491880" y="476672"/>
            <a:ext cx="5040312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Музыкальные инструменты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Эти игрушки развивают слуховое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восприятие. С их помощью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учится находить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звучания,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расположенный справа, слева, впереди,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сзади.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AB4C44-7AFD-4B81-BDCC-7D69DA6980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11040"/>
            <a:ext cx="2392955" cy="236258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DD7E11F-1808-4FB4-9ED5-8C8893FAC2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280519"/>
            <a:ext cx="2448024" cy="2448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3071670" y="404664"/>
            <a:ext cx="4835525" cy="1143000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Тряпичный мяч, кубик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b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Небольшие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мягкие игрушки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развивают зрительно-моторную координацию, помогают сформировать навык хватания.</a:t>
            </a:r>
            <a:b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Мяч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должен быть небольшим по размеру </a:t>
            </a:r>
            <a:b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удобным для захватывания. Если внутри </a:t>
            </a:r>
            <a:b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мяча находится бубенчик, то такая игрушка </a:t>
            </a:r>
            <a:b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будет развивать еще и слух. К концу 6-го месяца ребенок может играть с мячом, сидя на коленях у взрослого или лежа на животе и опираясь на вытянутые руки.</a:t>
            </a:r>
          </a:p>
        </p:txBody>
      </p:sp>
      <p:sp>
        <p:nvSpPr>
          <p:cNvPr id="19459" name="Rectangle 7"/>
          <p:cNvSpPr>
            <a:spLocks noChangeArrowheads="1"/>
          </p:cNvSpPr>
          <p:nvPr/>
        </p:nvSpPr>
        <p:spPr bwMode="auto">
          <a:xfrm>
            <a:off x="251520" y="3429000"/>
            <a:ext cx="5041900" cy="256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Деревянные или пластмассовые бусы  </a:t>
            </a:r>
          </a:p>
          <a:p>
            <a:pPr algn="just" eaLnBrk="0" hangingPunct="0"/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Бусы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развивают тактильные ощущения и совершенствуют координацию движений. Бусы отлично подходят для хватания, ощупывания, трясения. </a:t>
            </a:r>
          </a:p>
          <a:p>
            <a:pPr algn="just" eaLnBrk="0" hangingPunct="0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Покажите малышу связку бус, пусть он увидит ее и потянется к ней. После того как вы убедитесь в том, что ребенок прочно ухватился за бусы, потрясите ими.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483735-D817-43E7-9046-2E9A87FDD5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48680"/>
            <a:ext cx="2880320" cy="288032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846063-9974-4677-890F-AFA6EA244B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138" y="3717032"/>
            <a:ext cx="2068097" cy="172819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332656"/>
            <a:ext cx="6347713" cy="731168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От 6 до 9 месяцев </a:t>
            </a:r>
          </a:p>
        </p:txBody>
      </p:sp>
      <p:sp>
        <p:nvSpPr>
          <p:cNvPr id="20482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842256"/>
            <a:ext cx="8229600" cy="5107024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Развитие понимания речи взрослого. Учить находить взглядом предмет,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 назвал взрослый, на его постоянном месте и при его перемещении;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находить два-три предмета сначала на определенных, а затем в разных местах;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 по просьбе взрослого движения («ладушки», «До свидания»;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понимать слово «дай»); понимать имена взрослых и детей; понимать названия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предметов мебели, одежды, части лица и тела.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Развитие лепета и способности подражать новым слогам, произносимым взрослым.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Развитие умения действовать с игрушками. Учить выполнять действия,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соответствующие свойствам предметов, сначала подражая взрослому, а затем только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словесному обращению.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Развитие движений. Учить ползать, садиться, вставать, переступать.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Проведение игр-развлечений. Радовать детей, вызывать улыбку.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Развитие умения слушать плясовые и спокойные мелодии, низкое и высокое звучание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инструмента (колокольчиков). Учить ритмично двигать руками и ногами (сплясать») и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откликаться звуками на пение взрослого и др.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Проведение групповых занятий для развития умения понимать речь (показ игрушек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действии, игра в «прятки» и др.), для развития внимания и развлечения детей.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3"/>
          <p:cNvSpPr>
            <a:spLocks noGrp="1" noChangeArrowheads="1"/>
          </p:cNvSpPr>
          <p:nvPr>
            <p:ph idx="1"/>
          </p:nvPr>
        </p:nvSpPr>
        <p:spPr>
          <a:xfrm>
            <a:off x="2915816" y="404664"/>
            <a:ext cx="5915025" cy="1944191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Резиновый мяч, который можно пинать ногами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в «футбол» разовьет мышцы и 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координацию движений ног вашего малыша.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Укрепите мяч «в ногах» кроватки, и малыш 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большим удовольствием будет его пинать.</a:t>
            </a:r>
          </a:p>
        </p:txBody>
      </p:sp>
      <p:sp>
        <p:nvSpPr>
          <p:cNvPr id="21506" name="Rectangle 7"/>
          <p:cNvSpPr>
            <a:spLocks noChangeArrowheads="1"/>
          </p:cNvSpPr>
          <p:nvPr/>
        </p:nvSpPr>
        <p:spPr bwMode="auto">
          <a:xfrm>
            <a:off x="251520" y="3140968"/>
            <a:ext cx="4824413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Игрушечный молоток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его помощью ребенок будет развивать зрительно-моторную координацию, укреплять мышцы.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Купите малышу пластмассовый молоток и покажите малышу, как стучать по крышкам от кастрюльки, пустым металлическим банкам из-под кофе, пластмассовым бутылкам.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3C87B2-DFFD-4E89-8EDA-28F0DA86CC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92" y="310331"/>
            <a:ext cx="2132856" cy="213285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BB32E1-33AC-4333-9D24-F6B8C682E5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400" y="3113625"/>
            <a:ext cx="2308324" cy="23083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5202</TotalTime>
  <Words>1828</Words>
  <Application>Microsoft Office PowerPoint</Application>
  <PresentationFormat>Экран (4:3)</PresentationFormat>
  <Paragraphs>200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Times New Roman</vt:lpstr>
      <vt:lpstr>Trebuchet MS</vt:lpstr>
      <vt:lpstr>Wingdings 3</vt:lpstr>
      <vt:lpstr>Аспект</vt:lpstr>
      <vt:lpstr>МАДОУ Боровский детский сад «Журавушка»</vt:lpstr>
      <vt:lpstr>           До З месяцев </vt:lpstr>
      <vt:lpstr>Презентация PowerPoint</vt:lpstr>
      <vt:lpstr>Презентация PowerPoint</vt:lpstr>
      <vt:lpstr>1. Развитие зрительного и слухового восприятия (умение  прислушиваться, следить за предметом, находить глазами невидимый  источник звука, различать интонацию обращенной к ребенку речи  взрослого, узнавать знакомых взрослых и их голоса, узнавать свое имя  (в 6 мес.)). 2. Развитие эмоционально-положительных ответных реакций (комплекс оживления и смех). 3. Развитие гуления и лепета. 4. Развитие движений руки (умение брать игрушку из рук взрослого и  держать ее, перекладывать из одной руки в другую, брать с подстилки,  лежа на спине и на животе). 5. Развитие движений, подготавливающих к ползанию (умение  продолжительное время лежать на животе, переворачиваться со спины  на живот и с живота на спину, подползать к игрушкам, к другим детям). 6. Укрепление упора ног. 7. Развитие умения прислушиваться к музыке, различать спокойную и оживленную мелодию, ритмично двигать руками и ногами и гулить  под пение взрослого.</vt:lpstr>
      <vt:lpstr>Презентация PowerPoint</vt:lpstr>
      <vt:lpstr>Тряпичный мяч, кубик   Небольшие мягкие игрушки  развивают зрительно-моторную координацию, помогают сформировать навык хватания.  Мяч должен быть небольшим по размеру  и удобным для захватывания. Если внутри  мяча находится бубенчик, то такая игрушка  будет развивать еще и слух. К концу 6-го месяца ребенок может играть с мячом, сидя на коленях у взрослого или лежа на животе и опираясь на вытянутые руки.</vt:lpstr>
      <vt:lpstr>От 6 до 9 месяцев </vt:lpstr>
      <vt:lpstr>Презентация PowerPoint</vt:lpstr>
      <vt:lpstr>Презентация PowerPoint</vt:lpstr>
      <vt:lpstr>Презентация PowerPoint</vt:lpstr>
      <vt:lpstr>От 9 до 12 месяцев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DS</cp:lastModifiedBy>
  <cp:revision>739</cp:revision>
  <dcterms:created xsi:type="dcterms:W3CDTF">2010-05-23T14:28:12Z</dcterms:created>
  <dcterms:modified xsi:type="dcterms:W3CDTF">2025-01-16T06:30:58Z</dcterms:modified>
</cp:coreProperties>
</file>