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8" r:id="rId3"/>
    <p:sldId id="267" r:id="rId4"/>
    <p:sldId id="265" r:id="rId5"/>
    <p:sldId id="269" r:id="rId6"/>
    <p:sldId id="270" r:id="rId7"/>
    <p:sldId id="271" r:id="rId8"/>
    <p:sldId id="272" r:id="rId9"/>
    <p:sldId id="273" r:id="rId10"/>
    <p:sldId id="266" r:id="rId11"/>
    <p:sldId id="274" r:id="rId12"/>
    <p:sldId id="275" r:id="rId13"/>
    <p:sldId id="276" r:id="rId14"/>
    <p:sldId id="277" r:id="rId15"/>
    <p:sldId id="279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D2D"/>
    <a:srgbClr val="DB4256"/>
    <a:srgbClr val="0E5671"/>
    <a:srgbClr val="FF8F29"/>
    <a:srgbClr val="0000CC"/>
    <a:srgbClr val="E6E6E6"/>
    <a:srgbClr val="A9393F"/>
    <a:srgbClr val="AA393F"/>
    <a:srgbClr val="01C1FF"/>
    <a:srgbClr val="246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12" autoAdjust="0"/>
  </p:normalViewPr>
  <p:slideViewPr>
    <p:cSldViewPr snapToGrid="0">
      <p:cViewPr varScale="1">
        <p:scale>
          <a:sx n="108" d="100"/>
          <a:sy n="108" d="100"/>
        </p:scale>
        <p:origin x="11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088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D1CD9CD-7E8A-4B9A-AAC2-D320EA1BAE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8BA1A1-5423-4097-9E81-69FE9C76C3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39231-E164-40F4-9440-A933E80E0D42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05A505-898B-40B6-995F-EC8B619D5F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C6084D-9BF9-4BDD-8FA2-F3D1C9A63B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D8D04-334D-42F7-9B7D-242DA519A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175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FFB10-EEEF-4003-A3A1-43520C4FB01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4E19F-7952-44E3-B289-25296E677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78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4E19F-7952-44E3-B289-25296E677EA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10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337EE-1DDC-4612-9D24-EEE03BC7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7659" y="279041"/>
            <a:ext cx="8571053" cy="1148917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C441D7-3C7C-447A-BBE1-5FA9C7B5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287" y="2244435"/>
            <a:ext cx="11345425" cy="3990109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DD3DF-47D2-4244-9792-12CE4D37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32" y="6356350"/>
            <a:ext cx="2692067" cy="36512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5E88ED-267A-406F-8814-D64DEA1F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5300" y="6356350"/>
            <a:ext cx="4038100" cy="36512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5C3D36-61B4-4111-AC83-C3795B4B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1732" y="6356350"/>
            <a:ext cx="2692067" cy="36512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44DC8E-DBB1-4521-B17B-AD7A7C576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F991ED-D009-4F33-823F-3A146B79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A8B54-1575-4378-A084-65830E2A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A3AF89-A79E-4632-89EC-9A4B3535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42F16A-CC16-411F-AB10-DD5D1159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7987F-C5EA-438F-BD7E-8D303911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3616035"/>
            <a:ext cx="8340436" cy="1616905"/>
          </a:xfrm>
        </p:spPr>
        <p:txBody>
          <a:bodyPr anchor="b">
            <a:normAutofit/>
          </a:bodyPr>
          <a:lstStyle>
            <a:lvl1pPr algn="ctr">
              <a:defRPr sz="6000" b="0">
                <a:solidFill>
                  <a:schemeClr val="bg2">
                    <a:lumMod val="25000"/>
                  </a:schemeClr>
                </a:solidFill>
                <a:effectLst/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F1006-7188-498C-ABBF-80587A3CC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3400" y="5354053"/>
            <a:ext cx="8340436" cy="991905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2">
                    <a:lumMod val="25000"/>
                  </a:schemeClr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AAA22-0748-44B2-95C1-E3606572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774E4D-3F92-4FAA-8349-F6D45C08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6F7DFC-34D2-47BD-A449-1F12C2D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9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A3671-D70D-4846-A00D-D451CC45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78F876-D852-4E29-A439-4A96013AA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3E4988-A050-44F9-8CDD-B99FEE1FC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29F515-61FC-4696-9DBE-C3EE88BB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23E599-4964-4661-B895-F15D49D3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44141B-6E20-42C1-A083-D0371C7F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2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5B16F-47D8-43EB-9F03-B3ACD863D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D8F048-D987-4AFF-A795-6F700E92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A324EF-75CB-4183-A85B-AD7BDD2D7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0D5C6B-EB08-465F-984C-82BB28644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6BF5B3-E575-4778-951F-B85DDAFB1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580A43-90A9-4F74-9CEA-78DC09149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82B72D-A421-4731-A1B3-4B3F7B15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E7E0AB1-8C34-4787-A417-D80244859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65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A991F4-A55E-4763-85B2-BCF817E0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418399-BB26-4B5F-AE06-073556FF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00C12F-25DD-409F-A773-01449550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20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D4BDE5-0371-459D-9B04-EC35D07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AD7312-632A-48EA-9CD9-4C1F9B3E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9392F6-5A18-4C8F-94AC-EE4481D7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902DB-6786-4EC8-841C-442CE7C5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D0E0AD-9CDE-4B68-B397-28CF6A3BB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FB86FE-73E5-4676-9540-C4530EC0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BF0736-3C77-4656-9517-532D8B4F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69D685-6A52-4572-A0D6-C0059AC9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A8EB1A-AC6D-428E-B0D1-CF9A7622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B2F2F-88ED-4374-94A7-62F66BCD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E968185-D0D5-4204-98C8-EE5D53385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E72D50-BFF9-4173-ABD2-4EC13B94B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3727AD-9A27-4C72-9887-E950A1F3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C7B91B-1762-407F-A127-DE1DCC62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9B9FBD-B522-4123-A0F9-BFF6E77F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666AC-8030-4AC8-BD2D-177E2E6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4D5522-45B7-4992-826F-6AF937AAF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30567A-7DA1-430D-84F6-D7275133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8EBEF-8A21-4561-832D-24C58134F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DEFF5-DC16-4E1D-99A4-EA87D703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6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8E9D2-AC3C-4712-9A37-752F16DB0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3DA045-D354-445D-BE18-3E16A148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148A85-0285-419E-9BCD-D8E30563A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A4832-14D7-456F-8D8A-08F55C337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65C6DE-1236-408E-A547-97410DDD6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2"/>
            <a:extLst>
              <a:ext uri="{FF2B5EF4-FFF2-40B4-BE49-F238E27FC236}">
                <a16:creationId xmlns:a16="http://schemas.microsoft.com/office/drawing/2014/main" id="{A3D3FC47-1965-4ADE-8DCB-5A97BFA1FA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3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967" y="1095469"/>
            <a:ext cx="6271033" cy="3286409"/>
          </a:xfrm>
        </p:spPr>
        <p:txBody>
          <a:bodyPr>
            <a:noAutofit/>
          </a:bodyPr>
          <a:lstStyle/>
          <a:p>
            <a:r>
              <a:rPr lang="ru-RU" sz="6400" b="1" dirty="0"/>
              <a:t>Условия речевого развития ребёнка раннего возраста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A919CF-5BCB-4127-8E14-876C70A1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3400" y="5354053"/>
            <a:ext cx="7848600" cy="991905"/>
          </a:xfrm>
        </p:spPr>
        <p:txBody>
          <a:bodyPr/>
          <a:lstStyle/>
          <a:p>
            <a:r>
              <a:rPr lang="ru-RU" dirty="0"/>
              <a:t>Старший воспитатель Лялина Мария Владимировна</a:t>
            </a:r>
          </a:p>
          <a:p>
            <a:r>
              <a:rPr lang="ru-RU" dirty="0"/>
              <a:t>          </a:t>
            </a:r>
            <a:r>
              <a:rPr lang="ru-RU" sz="1800" dirty="0"/>
              <a:t>январь 2025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DEAA7B-7AB2-46D7-B781-C4902FC08D62}"/>
              </a:ext>
            </a:extLst>
          </p:cNvPr>
          <p:cNvSpPr/>
          <p:nvPr/>
        </p:nvSpPr>
        <p:spPr>
          <a:xfrm>
            <a:off x="5720481" y="299676"/>
            <a:ext cx="621933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srgbClr val="B4DCFA">
                    <a:lumMod val="25000"/>
                  </a:srgbClr>
                </a:solidFill>
              </a:rPr>
              <a:t>МАДОУ Боровский детский сад «Журавушка» </a:t>
            </a:r>
          </a:p>
        </p:txBody>
      </p:sp>
    </p:spTree>
    <p:extLst>
      <p:ext uri="{BB962C8B-B14F-4D97-AF65-F5344CB8AC3E}">
        <p14:creationId xmlns:p14="http://schemas.microsoft.com/office/powerpoint/2010/main" val="293806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8E6AF-947F-4E38-9EDB-093B39AF1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749" y="279040"/>
            <a:ext cx="9282964" cy="16829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Инновационные технологии по развитию речи детей раннего возраста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0DBBF-779A-43FD-B676-AAD3801C3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288" y="2279946"/>
            <a:ext cx="11345425" cy="3990109"/>
          </a:xfrm>
        </p:spPr>
        <p:txBody>
          <a:bodyPr/>
          <a:lstStyle/>
          <a:p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</a:rPr>
              <a:t>Биоэнергопластика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 –  соединение движений артикуляционного аппарата и движений кистей рук.</a:t>
            </a:r>
          </a:p>
          <a:p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</a:rPr>
              <a:t>Ниткография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 - выкладывание с помощью шнурка или толстой нити контурных изображений различных предметов, т. е. «рисование» с помощью нити.</a:t>
            </a:r>
          </a:p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Аква-гимнастика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 –работа по развитию мелкой моторики рук у детей посредством воды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242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805E2-0ADB-44B7-BB36-9A8C57B8D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216" y="279040"/>
            <a:ext cx="9667782" cy="6503500"/>
          </a:xfrm>
        </p:spPr>
        <p:txBody>
          <a:bodyPr>
            <a:normAutofit fontScale="90000"/>
          </a:bodyPr>
          <a:lstStyle/>
          <a:p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Биоэнергопластика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2800" b="0" dirty="0">
                <a:solidFill>
                  <a:schemeClr val="bg2">
                    <a:lumMod val="25000"/>
                  </a:schemeClr>
                </a:solidFill>
              </a:rPr>
              <a:t>Использование мелких упражнений развивает артикуляционный аппарат, формирует эмоционально-психическое равновесие, активное физическое состояние, активизирует психические процессы. </a:t>
            </a:r>
            <a:br>
              <a:rPr lang="ru-RU" sz="22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ru-RU" sz="22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200" dirty="0">
                <a:solidFill>
                  <a:schemeClr val="bg2">
                    <a:lumMod val="25000"/>
                  </a:schemeClr>
                </a:solidFill>
              </a:rPr>
              <a:t>     </a:t>
            </a:r>
            <a:r>
              <a:rPr lang="ru-RU" sz="2700" dirty="0">
                <a:solidFill>
                  <a:schemeClr val="bg2">
                    <a:lumMod val="25000"/>
                  </a:schemeClr>
                </a:solidFill>
              </a:rPr>
              <a:t>В неё входят:</a:t>
            </a:r>
            <a:br>
              <a:rPr lang="ru-RU" sz="27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dirty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упражнения по развитию артикуляционного аппарата;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-игры на развитие речевого дыхания;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-различные нетрадиционные игры и упражнения на развитие мелкой     моторики;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-массаж ладоней;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-массаж кистей рук;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-игры с пальчиками;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-упражнения для плеч и шеи;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-самомассаж лица и шеи;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-упражнения для развития общей моторики;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-упражнения на развитие ритмов;</a:t>
            </a:r>
            <a:br>
              <a:rPr lang="ru-RU" sz="27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700" b="0" dirty="0">
                <a:solidFill>
                  <a:schemeClr val="bg2">
                    <a:lumMod val="25000"/>
                  </a:schemeClr>
                </a:solidFill>
              </a:rPr>
              <a:t>- артикуляционная гимнастика.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2C9A34-C99D-42C5-AEAB-32AED498F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153" y="3961331"/>
            <a:ext cx="3639845" cy="2725543"/>
          </a:xfrm>
        </p:spPr>
      </p:pic>
    </p:spTree>
    <p:extLst>
      <p:ext uri="{BB962C8B-B14F-4D97-AF65-F5344CB8AC3E}">
        <p14:creationId xmlns:p14="http://schemas.microsoft.com/office/powerpoint/2010/main" val="262228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55A248-3BCC-48C8-B886-B47764E97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993" y="279042"/>
            <a:ext cx="9650026" cy="2650590"/>
          </a:xfrm>
        </p:spPr>
        <p:txBody>
          <a:bodyPr>
            <a:normAutofit fontScale="90000"/>
          </a:bodyPr>
          <a:lstStyle/>
          <a:p>
            <a:r>
              <a:rPr lang="ru-RU" sz="3200" dirty="0" err="1">
                <a:solidFill>
                  <a:schemeClr val="bg2">
                    <a:lumMod val="25000"/>
                  </a:schemeClr>
                </a:solidFill>
              </a:rPr>
              <a:t>Ниткография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Работа с нитью развивает зрительное восприятие; формирует зрительно-моторную координацию;</a:t>
            </a:r>
            <a:br>
              <a:rPr lang="ru-RU" sz="3200" b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плавность, ритмичность и точность движений; познавательно-речевое развитие.</a:t>
            </a:r>
            <a:br>
              <a:rPr lang="ru-RU" dirty="0"/>
            </a:br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D99B663-B809-4123-ADE6-C0352C6AC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323" y="2413402"/>
            <a:ext cx="3072817" cy="3989388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1C1944-0AC3-4CBA-B034-EBF381150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70" y="2413402"/>
            <a:ext cx="2593102" cy="398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2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C44D6-BD25-49FD-A266-F76E530C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604" y="279041"/>
            <a:ext cx="9768396" cy="2588884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Аква-гимнастика -</a:t>
            </a:r>
            <a:r>
              <a:rPr lang="ru-RU" sz="3200" i="1" dirty="0">
                <a:solidFill>
                  <a:schemeClr val="bg2">
                    <a:lumMod val="25000"/>
                  </a:schemeClr>
                </a:solidFill>
              </a:rPr>
              <a:t>«Пальчиковые игры и игры в воде» </a:t>
            </a:r>
            <a:r>
              <a:rPr lang="ru-RU" sz="3200" b="0" i="1" dirty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это упражнения на знакомство с водой и ее свойствами, проговаривание стихов и чистоговорок с движениями, инсценировка каких-либо рифмованных историй, сочинение сказок при помощи пальцев и различных мелких игрушек. </a:t>
            </a:r>
            <a:r>
              <a:rPr lang="ru-RU" sz="22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1200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3411CD2-66ED-4D60-9743-71DF644791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5" y="2850713"/>
            <a:ext cx="3597032" cy="356282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AEA3BE-5734-4F59-AEA6-717EF0FC0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891" y="2867924"/>
            <a:ext cx="3127827" cy="354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4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FD946-DAEC-40FB-9FDB-60DE0E309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Что должно насторожить родителей: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4E5DA-D43C-42F6-9875-F2EDE4C34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7476" y="983804"/>
            <a:ext cx="10090833" cy="5345975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b="1" dirty="0"/>
          </a:p>
          <a:p>
            <a:pPr algn="ctr">
              <a:buNone/>
            </a:pPr>
            <a:endParaRPr lang="ru-RU" sz="1050" b="1" dirty="0"/>
          </a:p>
          <a:p>
            <a:pPr marL="285750" lvl="0" indent="-285750">
              <a:lnSpc>
                <a:spcPct val="120000"/>
              </a:lnSpc>
            </a:pP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Ребёнок не понимает обращённой речи, не узнаёт и не может показать на картинке отдельные знакомые предметы и выполняемые ими действия; не может правильно показать на себе части тела, которые ему называет взрослый; не способен понять и выполнить простые просьбы и поручения.</a:t>
            </a:r>
          </a:p>
          <a:p>
            <a:pPr marL="285750" lvl="0" indent="-285750">
              <a:lnSpc>
                <a:spcPct val="120000"/>
              </a:lnSpc>
            </a:pP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Не происходит накопления активного словарного запаса ребёнка.</a:t>
            </a:r>
          </a:p>
          <a:p>
            <a:pPr marL="285750" lvl="0" indent="-285750">
              <a:lnSpc>
                <a:spcPct val="120000"/>
              </a:lnSpc>
            </a:pP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Ребёнок не хочет общаться с окружающими людьми.</a:t>
            </a:r>
          </a:p>
          <a:p>
            <a:pPr marL="285750" lvl="0" indent="-285750">
              <a:lnSpc>
                <a:spcPct val="120000"/>
              </a:lnSpc>
            </a:pP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К 2 годам молчит, или общается только с помощью </a:t>
            </a:r>
            <a:r>
              <a:rPr lang="ru-RU" sz="8800" dirty="0" err="1">
                <a:solidFill>
                  <a:schemeClr val="bg2">
                    <a:lumMod val="25000"/>
                  </a:schemeClr>
                </a:solidFill>
              </a:rPr>
              <a:t>лепетных</a:t>
            </a: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 слов и звукоподражаний.</a:t>
            </a:r>
          </a:p>
          <a:p>
            <a:pPr marL="285750" lvl="0" indent="-285750">
              <a:lnSpc>
                <a:spcPct val="120000"/>
              </a:lnSpc>
            </a:pP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К 2,5 годам не может понятно выразить в речи свои желания и потребности; не способен рассказать о каком-то недавнем ярком событии, пересказать знакомую сказку или короткий рассказ.</a:t>
            </a:r>
          </a:p>
          <a:p>
            <a:pPr marL="285750" lvl="0" indent="-285750">
              <a:lnSpc>
                <a:spcPct val="120000"/>
              </a:lnSpc>
            </a:pP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К 3 годам говорит на своём непонятном «птичьем» языке, с большим количеством </a:t>
            </a:r>
            <a:r>
              <a:rPr lang="ru-RU" sz="8800" dirty="0" err="1">
                <a:solidFill>
                  <a:schemeClr val="bg2">
                    <a:lumMod val="25000"/>
                  </a:schemeClr>
                </a:solidFill>
              </a:rPr>
              <a:t>аграмматизмов</a:t>
            </a:r>
            <a:r>
              <a:rPr lang="ru-RU" sz="8800" dirty="0">
                <a:solidFill>
                  <a:schemeClr val="bg2">
                    <a:lumMod val="25000"/>
                  </a:schemeClr>
                </a:solidFill>
              </a:rPr>
              <a:t> (речевых ошибок).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71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4BA4B-6A61-4804-ACB2-B995F3A1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7659" y="279041"/>
            <a:ext cx="8571053" cy="154975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>КАК ОРГАНИЗОВАТЬ ЗАНЯТИЯ ПО РАЗВИТИЮ РЕЧИ В ДОМАШНИХ  УСЛОВИЯХ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B58D97-7B0D-45E7-AFFA-FD00263FD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19" y="1934322"/>
            <a:ext cx="11345425" cy="46446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Занятия должны нравиться ребенку – это обязательное условие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выбирать время для занятий, когда малыш сыт, выспался, погулял, хорошо себя чувствует;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вписывать занятия в распорядок дня и придерживаться его каждый раз;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сохранять интерес ребенка к занятию. Если игра или упражнение кажутся ребенку скучными, найдите ему замену;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не отвечать отказом на просьбу ребенка поиграть;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играйте с ребенком в игры, развивающие речь, фантазию, мышление;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занимайтесь не менее 3-х раз в неделю, ежедневно, начиная с 3-5 минут, постепенно увеличивая время;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организуйте место для малыша: столик для занятий, удобный стульчик, зеркало…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Подбирайте разнообразные игры и упражнения (развитие мелкой моторики, артикуляционная гимнастика, игры на развития слухового внимания и фонематического слуха и т.д.).</a:t>
            </a:r>
          </a:p>
        </p:txBody>
      </p:sp>
    </p:spTree>
    <p:extLst>
      <p:ext uri="{BB962C8B-B14F-4D97-AF65-F5344CB8AC3E}">
        <p14:creationId xmlns:p14="http://schemas.microsoft.com/office/powerpoint/2010/main" val="230441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37D84-FC6F-4A24-85DB-1A520F38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149" y="623456"/>
            <a:ext cx="6993906" cy="138108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8900" dirty="0">
                <a:solidFill>
                  <a:schemeClr val="accent6">
                    <a:lumMod val="75000"/>
                  </a:schemeClr>
                </a:solidFill>
              </a:rPr>
              <a:t>ВАЖНО!!!</a:t>
            </a:r>
            <a:br>
              <a:rPr lang="ru-RU" sz="1600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7415F6-672C-4140-BA73-5389393E2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chemeClr val="bg2">
                    <a:lumMod val="25000"/>
                  </a:schemeClr>
                </a:solidFill>
              </a:rPr>
              <a:t>Чем раньше родители начинают заниматься с ребёнком и оказывать ему необходимую поддержку, тем легче, быстрее и качественнее он начинает говорить на родном языке.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88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6A11E5-EBC8-4D1C-BF97-599967C90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350" y="724276"/>
            <a:ext cx="10100650" cy="5676523"/>
          </a:xfrm>
        </p:spPr>
        <p:txBody>
          <a:bodyPr>
            <a:normAutofit/>
          </a:bodyPr>
          <a:lstStyle/>
          <a:p>
            <a:pPr lvl="0" algn="ctr"/>
            <a:r>
              <a:rPr lang="ru-RU" sz="4400" b="1" dirty="0">
                <a:solidFill>
                  <a:schemeClr val="bg2">
                    <a:lumMod val="25000"/>
                  </a:schemeClr>
                </a:solidFill>
              </a:rPr>
              <a:t>Речь</a:t>
            </a:r>
            <a:r>
              <a:rPr lang="ru-RU" sz="4400" dirty="0">
                <a:solidFill>
                  <a:schemeClr val="bg2">
                    <a:lumMod val="25000"/>
                  </a:schemeClr>
                </a:solidFill>
              </a:rPr>
              <a:t> – великий дар природы, благодаря которому люди получают широкие возможности общения друг с другом. Познавательно – речевая деятельность – это основа существования человека. Процесс обучения речи и развития </a:t>
            </a:r>
            <a:r>
              <a:rPr lang="ru-RU" sz="4400" dirty="0" err="1">
                <a:solidFill>
                  <a:schemeClr val="bg2">
                    <a:lumMod val="25000"/>
                  </a:schemeClr>
                </a:solidFill>
              </a:rPr>
              <a:t>мыслительности</a:t>
            </a:r>
            <a:r>
              <a:rPr lang="ru-RU" sz="4400" dirty="0">
                <a:solidFill>
                  <a:schemeClr val="bg2">
                    <a:lumMod val="25000"/>
                  </a:schemeClr>
                </a:solidFill>
              </a:rPr>
              <a:t> составляют одно неразрывное начало дошкольника.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16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76916-0E45-4505-A478-AA54BA4E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705" y="279041"/>
            <a:ext cx="9712171" cy="464806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Устная речь </a:t>
            </a:r>
            <a:r>
              <a:rPr lang="ru-RU" sz="28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стремительно формируется в первые три года жизни ребёнка. Сначала с помощью крика, отдельных звуков и жестов, а затем – с помощью слов и предложений дети сообщают о своих потребностях и желаниях, общаются с близкими людьми.</a:t>
            </a:r>
            <a:br>
              <a:rPr lang="ru-RU" sz="28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</a:b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Мышление и поведение </a:t>
            </a:r>
            <a:r>
              <a:rPr lang="ru-RU" sz="28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ребёнка также тесно связаны с развитием речи.</a:t>
            </a:r>
            <a:br>
              <a:rPr lang="ru-RU" sz="28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</a:b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Речь</a:t>
            </a:r>
            <a:r>
              <a:rPr lang="ru-RU" sz="28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– это продукт слаженной работы многих сенсорно-моторных и психических функций.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3FA3F2A-2023-4429-BD68-64B0DA32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3364" y="4350058"/>
            <a:ext cx="4090771" cy="238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BC8D6-665E-4841-B8DB-9082BFD5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49" y="279041"/>
            <a:ext cx="9623394" cy="1807211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Условия развития речи детей 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раннего возраста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4E6D44-35ED-4413-93B0-951EE6D75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Развитие мелкой моторики пальцев рук;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Развитие артикуляционной моторики;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Развитие планового длительного выдоха;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Развитие чувства ритма;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Развитие слуха;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Правильная, эмоциональная, яркая речь взрослого;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Речевое общение со сверстниками;</a:t>
            </a:r>
          </a:p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Изменение уровня требований к речи ребенка по мере его взросления.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103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41110-0094-4522-AC31-8C9A0BDB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827" y="175809"/>
            <a:ext cx="9685538" cy="3819142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Развитие мелкой моторики пальцев рук - 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это скоординированные действия кистей и пальцев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рук, которые выполняются в совокупности с нервной, костной, зрительной и мышечной системами. Другими словами, это способность манипулировать маленькими по размеру предметами, при которой задействованы только мелкие мышцы организма.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F25A993-4E42-45F4-B083-BEDA62F8A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33" y="3652406"/>
            <a:ext cx="4542235" cy="302815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3AF77D-9CB9-4F83-B497-D260B12C7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045" y="3652406"/>
            <a:ext cx="3793907" cy="295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5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131BA-80AE-4CB7-BDB2-D4E0179CE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914" y="119243"/>
            <a:ext cx="9353986" cy="2952431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Развитие артикуляционной моторики - 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это процесс выработки полноценных движений органов речи, необходимых для правильного произнесения звуков, а также подготовка речевого аппарата к речевым нагрузкам.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D71F757-A60A-402F-B481-1A039F051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289" y="3328338"/>
            <a:ext cx="7129422" cy="2851769"/>
          </a:xfrm>
        </p:spPr>
      </p:pic>
    </p:spTree>
    <p:extLst>
      <p:ext uri="{BB962C8B-B14F-4D97-AF65-F5344CB8AC3E}">
        <p14:creationId xmlns:p14="http://schemas.microsoft.com/office/powerpoint/2010/main" val="374070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0F620-F779-4549-944A-C5B9CBC1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483" y="279041"/>
            <a:ext cx="9336230" cy="2535180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Развитие планового длительного выдоха (речевого дыхания) - 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это процесс формирования у ребёнка правильного звукопроизношения, способности поддерживать нормальную громкость речи, её плавности и интонационной выразительности.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ABCEBD-3AB1-4806-BB1D-212924D2E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76" y="3311772"/>
            <a:ext cx="5053234" cy="277795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D558D3-5AF9-4DD1-B67B-6BC147EE4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491" y="3311772"/>
            <a:ext cx="4599744" cy="275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EF413B-4BC2-4A66-9975-74D028F1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194" y="371652"/>
            <a:ext cx="10070237" cy="297018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Развитие чувства ритма 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является одной из предпосылок условий реализации 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речевой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 деятельности. Хорошо 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развитое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чувства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ритма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 создает базу для дальнейшего усвоения фонетической стороны 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речи</a:t>
            </a:r>
            <a:r>
              <a:rPr lang="ru-RU" sz="3200" b="0" dirty="0">
                <a:solidFill>
                  <a:schemeClr val="bg2">
                    <a:lumMod val="25000"/>
                  </a:schemeClr>
                </a:solidFill>
              </a:rPr>
              <a:t>: слоговой структуры слова, словесного и логического ударения. 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8EBE88-2A79-46D1-9F14-F6AE28223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338" y="3519997"/>
            <a:ext cx="4066089" cy="305274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7840F6-6BB5-4CE9-99CB-C597DD15F4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73" y="3529663"/>
            <a:ext cx="4440779" cy="29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5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5BE67-A700-40BD-BD70-9198ED291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383" y="279040"/>
            <a:ext cx="9660048" cy="260901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Развитие слухового внимания</a:t>
            </a:r>
            <a:r>
              <a:rPr lang="ru-RU" sz="3600" b="0" dirty="0">
                <a:solidFill>
                  <a:schemeClr val="bg2">
                    <a:lumMod val="25000"/>
                  </a:schemeClr>
                </a:solidFill>
              </a:rPr>
              <a:t> — это умение сосредоточиться на звуке. Без этого умения нет возможности слышать и понимать то, что произносит человек, смысл интонации, с которой произносятся слова.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17CD0BA-74F5-426D-8CCB-596F58EF8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93" y="3140783"/>
            <a:ext cx="3644301" cy="319098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24936A-E5F3-4AD9-A7FC-9C550947F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066" y="3140783"/>
            <a:ext cx="4892727" cy="32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7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1703</TotalTime>
  <Words>909</Words>
  <Application>Microsoft Office PowerPoint</Application>
  <PresentationFormat>Широкоэкранный</PresentationFormat>
  <Paragraphs>49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Условия речевого развития ребёнка раннего возраста</vt:lpstr>
      <vt:lpstr>Презентация PowerPoint</vt:lpstr>
      <vt:lpstr>Устная речь стремительно формируется в первые три года жизни ребёнка. Сначала с помощью крика, отдельных звуков и жестов, а затем – с помощью слов и предложений дети сообщают о своих потребностях и желаниях, общаются с близкими людьми. Мышление и поведение ребёнка также тесно связаны с развитием речи. Речь – это продукт слаженной работы многих сенсорно-моторных и психических функций. </vt:lpstr>
      <vt:lpstr>Условия развития речи детей  раннего возраста</vt:lpstr>
      <vt:lpstr>Развитие мелкой моторики пальцев рук - это скоординированные действия кистей и пальцев рук, которые выполняются в совокупности с нервной, костной, зрительной и мышечной системами. Другими словами, это способность манипулировать маленькими по размеру предметами, при которой задействованы только мелкие мышцы организма.</vt:lpstr>
      <vt:lpstr>Развитие артикуляционной моторики - это процесс выработки полноценных движений органов речи, необходимых для правильного произнесения звуков, а также подготовка речевого аппарата к речевым нагрузкам.</vt:lpstr>
      <vt:lpstr>Развитие планового длительного выдоха (речевого дыхания) - это процесс формирования у ребёнка правильного звукопроизношения, способности поддерживать нормальную громкость речи, её плавности и интонационной выразительности.</vt:lpstr>
      <vt:lpstr>Развитие чувства ритма является одной из предпосылок условий реализации речевой деятельности. Хорошо развитое чувства ритма создает базу для дальнейшего усвоения фонетической стороны речи: слоговой структуры слова, словесного и логического ударения. </vt:lpstr>
      <vt:lpstr>Развитие слухового внимания — это умение сосредоточиться на звуке. Без этого умения нет возможности слышать и понимать то, что произносит человек, смысл интонации, с которой произносятся слова. </vt:lpstr>
      <vt:lpstr>Инновационные технологии по развитию речи детей раннего возраста </vt:lpstr>
      <vt:lpstr>Биоэнергопластика. Использование мелких упражнений развивает артикуляционный аппарат, формирует эмоционально-психическое равновесие, активное физическое состояние, активизирует психические процессы.        В неё входят: -упражнения по развитию артикуляционного аппарата; -игры на развитие речевого дыхания; -различные нетрадиционные игры и упражнения на развитие мелкой     моторики; -массаж ладоней; -массаж кистей рук; -игры с пальчиками; -упражнения для плеч и шеи; -самомассаж лица и шеи; -упражнения для развития общей моторики; -упражнения на развитие ритмов; - артикуляционная гимнастика. </vt:lpstr>
      <vt:lpstr>Ниткография. Работа с нитью развивает зрительное восприятие; формирует зрительно-моторную координацию; плавность, ритмичность и точность движений; познавательно-речевое развитие. </vt:lpstr>
      <vt:lpstr>Аква-гимнастика -«Пальчиковые игры и игры в воде» - это упражнения на знакомство с водой и ее свойствами, проговаривание стихов и чистоговорок с движениями, инсценировка каких-либо рифмованных историй, сочинение сказок при помощи пальцев и различных мелких игрушек.  </vt:lpstr>
      <vt:lpstr>Что должно насторожить родителей: </vt:lpstr>
      <vt:lpstr>КАК ОРГАНИЗОВАТЬ ЗАНЯТИЯ ПО РАЗВИТИЮ РЕЧИ В ДОМАШНИХ  УСЛОВИЯХ</vt:lpstr>
      <vt:lpstr>ВАЖНО!!! </vt:lpstr>
    </vt:vector>
  </TitlesOfParts>
  <Company>presentation-creation.ru</Company>
  <LinksUpToDate>false</LinksUpToDate>
  <SharedDoc>false</SharedDoc>
  <HyperlinkBase>presentation-creation.ru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Синие и изумрудные волны, presentation-creation.ru</dc:title>
  <dc:creator>User Obstinate</dc:creator>
  <cp:lastModifiedBy>Светлана Николаевна</cp:lastModifiedBy>
  <cp:revision>124</cp:revision>
  <dcterms:created xsi:type="dcterms:W3CDTF">2021-05-04T06:37:33Z</dcterms:created>
  <dcterms:modified xsi:type="dcterms:W3CDTF">2025-01-16T05:11:56Z</dcterms:modified>
</cp:coreProperties>
</file>