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7" r:id="rId5"/>
    <p:sldId id="258" r:id="rId6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52" autoAdjust="0"/>
    <p:restoredTop sz="89282" autoAdjust="0"/>
  </p:normalViewPr>
  <p:slideViewPr>
    <p:cSldViewPr>
      <p:cViewPr varScale="1">
        <p:scale>
          <a:sx n="101" d="100"/>
          <a:sy n="101" d="100"/>
        </p:scale>
        <p:origin x="1956" y="10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280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11A4C4C9-9907-4BB6-B95A-E6BBD959AAB4}" type="datetimeFigureOut">
              <a:rPr lang="ru-RU" smtClean="0"/>
              <a:pPr/>
              <a:t>06.03.2023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082D650F-38E5-40ED-AA32-287D3AC686E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369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B6DA592C-A796-4264-BD45-11AED491B3E4}" type="datetimeFigureOut">
              <a:rPr lang="ru-RU" smtClean="0"/>
              <a:pPr/>
              <a:t>06.03.2023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6DA02A30-9192-49A2-98D9-8D2828AE31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97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02A30-9192-49A2-98D9-8D2828AE31E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429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02A30-9192-49A2-98D9-8D2828AE31E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825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наруж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165848" y="4343399"/>
            <a:ext cx="2432304" cy="297180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Рисунок 11"/>
          <p:cNvSpPr>
            <a:spLocks noGrp="1"/>
          </p:cNvSpPr>
          <p:nvPr>
            <p:ph type="pic" sz="quarter" idx="11"/>
          </p:nvPr>
        </p:nvSpPr>
        <p:spPr>
          <a:xfrm>
            <a:off x="457200" y="457200"/>
            <a:ext cx="2428875" cy="22860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28" name="Текст 25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891409"/>
            <a:ext cx="2428875" cy="27432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900" b="0" i="1" baseline="0">
                <a:latin typeface="+mn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[Добавьте подпись к фотографии]</a:t>
            </a:r>
          </a:p>
        </p:txBody>
      </p:sp>
      <p:sp>
        <p:nvSpPr>
          <p:cNvPr id="27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241167"/>
            <a:ext cx="2428875" cy="45720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Как начать работу с этим шаблоном?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3677412"/>
            <a:ext cx="2428875" cy="408813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8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Вы можете использовать этот новый буклет, профессиональный буклет в готовом виде или легко персонализировать его.</a:t>
            </a: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152901"/>
            <a:ext cx="2428875" cy="3162299"/>
          </a:xfrm>
        </p:spPr>
        <p:txBody>
          <a:bodyPr>
            <a:noAutofit/>
          </a:bodyPr>
          <a:lstStyle>
            <a:lvl1pPr marL="182880" indent="-182880" latinLnBrk="0">
              <a:lnSpc>
                <a:spcPct val="120000"/>
              </a:lnSpc>
              <a:spcBef>
                <a:spcPts val="1000"/>
              </a:spcBef>
              <a:defRPr lang="ru-RU" sz="800" baseline="0"/>
            </a:lvl1pPr>
            <a:lvl2pPr marL="228600" indent="-114300" latinLnBrk="0">
              <a:lnSpc>
                <a:spcPct val="100000"/>
              </a:lnSpc>
              <a:spcBef>
                <a:spcPts val="800"/>
              </a:spcBef>
              <a:defRPr lang="ru-RU" sz="900"/>
            </a:lvl2pPr>
            <a:lvl3pPr marL="342900" indent="-114300" latinLnBrk="0">
              <a:lnSpc>
                <a:spcPct val="100000"/>
              </a:lnSpc>
              <a:spcBef>
                <a:spcPts val="600"/>
              </a:spcBef>
              <a:defRPr lang="ru-RU" sz="800"/>
            </a:lvl3pPr>
            <a:lvl4pPr marL="457200" indent="-114300" latinLnBrk="0">
              <a:lnSpc>
                <a:spcPct val="100000"/>
              </a:lnSpc>
              <a:spcBef>
                <a:spcPts val="600"/>
              </a:spcBef>
              <a:defRPr lang="ru-RU" sz="700"/>
            </a:lvl4pPr>
            <a:lvl5pPr marL="571500" indent="-114300" latinLnBrk="0">
              <a:lnSpc>
                <a:spcPct val="100000"/>
              </a:lnSpc>
              <a:spcBef>
                <a:spcPts val="600"/>
              </a:spcBef>
              <a:defRPr lang="ru-RU" sz="700"/>
            </a:lvl5pPr>
          </a:lstStyle>
          <a:p>
            <a:pPr lvl="0"/>
            <a:r>
              <a:rPr lang="ru-RU" dirty="0"/>
              <a:t>Мы включили несколько советов в шаблон, чтобы помочь вам начать работу.</a:t>
            </a:r>
            <a:br>
              <a:rPr lang="ru-RU" dirty="0"/>
            </a:br>
            <a:r>
              <a:rPr lang="ru-RU" dirty="0"/>
              <a:t>Чтобы заменить любой текст совета (аналогичный этому) собственным, просто выделите его и введите собственный.</a:t>
            </a:r>
            <a:br>
              <a:rPr lang="ru-RU" dirty="0"/>
            </a:br>
            <a:r>
              <a:rPr lang="ru-RU" dirty="0"/>
              <a:t>Чтобы заменить фотографии в этом буклете, выберите и удалите рисунок. Затем нажмите значок «Вставить рисунок» в заполнителе, чтобы вставить собственную фотографию.</a:t>
            </a:r>
            <a:br>
              <a:rPr lang="ru-RU" dirty="0"/>
            </a:br>
            <a:r>
              <a:rPr lang="ru-RU" dirty="0"/>
              <a:t>Чтобы изменить логотип собственным, выберите рисунок «Заменить ЛОГОТИП» и используйте вкладку «Работа с рисунками | Формат».</a:t>
            </a:r>
          </a:p>
        </p:txBody>
      </p:sp>
      <p:sp>
        <p:nvSpPr>
          <p:cNvPr id="29" name="Текст 25"/>
          <p:cNvSpPr>
            <a:spLocks noGrp="1"/>
          </p:cNvSpPr>
          <p:nvPr>
            <p:ph type="body" sz="quarter" idx="16" hasCustomPrompt="1"/>
          </p:nvPr>
        </p:nvSpPr>
        <p:spPr>
          <a:xfrm>
            <a:off x="3813820" y="609600"/>
            <a:ext cx="2428875" cy="457200"/>
          </a:xfrm>
        </p:spPr>
        <p:txBody>
          <a:bodyPr>
            <a:noAutofit/>
          </a:bodyPr>
          <a:lstStyle>
            <a:lvl1pPr marL="0" indent="0" latinLnBrk="0">
              <a:lnSpc>
                <a:spcPct val="90000"/>
              </a:lnSpc>
              <a:spcBef>
                <a:spcPts val="0"/>
              </a:spcBef>
              <a:buNone/>
              <a:defRPr lang="ru-RU" sz="2000" b="1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Об организации</a:t>
            </a:r>
          </a:p>
        </p:txBody>
      </p:sp>
      <p:sp>
        <p:nvSpPr>
          <p:cNvPr id="30" name="Текст 25"/>
          <p:cNvSpPr>
            <a:spLocks noGrp="1"/>
          </p:cNvSpPr>
          <p:nvPr>
            <p:ph type="body" sz="quarter" idx="17" hasCustomPrompt="1"/>
          </p:nvPr>
        </p:nvSpPr>
        <p:spPr>
          <a:xfrm>
            <a:off x="3813820" y="1082040"/>
            <a:ext cx="2428875" cy="22860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О нас</a:t>
            </a:r>
          </a:p>
        </p:txBody>
      </p:sp>
      <p:sp>
        <p:nvSpPr>
          <p:cNvPr id="45" name="Текст 25"/>
          <p:cNvSpPr>
            <a:spLocks noGrp="1"/>
          </p:cNvSpPr>
          <p:nvPr>
            <p:ph type="body" sz="quarter" idx="24" hasCustomPrompt="1"/>
          </p:nvPr>
        </p:nvSpPr>
        <p:spPr>
          <a:xfrm>
            <a:off x="3813820" y="1342644"/>
            <a:ext cx="2428875" cy="880809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>
              <a:lnSpc>
                <a:spcPct val="120000"/>
              </a:lnSpc>
            </a:pP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Здесь можно разместить «блиц-резюме». Укажите те сведения о продуктах и услугах, которые первым делом приходят вам на ум.</a:t>
            </a:r>
          </a:p>
        </p:txBody>
      </p:sp>
      <p:sp>
        <p:nvSpPr>
          <p:cNvPr id="32" name="Текст 25"/>
          <p:cNvSpPr>
            <a:spLocks noGrp="1"/>
          </p:cNvSpPr>
          <p:nvPr>
            <p:ph type="body" sz="quarter" idx="19" hasCustomPrompt="1"/>
          </p:nvPr>
        </p:nvSpPr>
        <p:spPr>
          <a:xfrm>
            <a:off x="3813820" y="2287906"/>
            <a:ext cx="2428875" cy="22860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Свяжитесь с нами</a:t>
            </a:r>
          </a:p>
        </p:txBody>
      </p:sp>
      <p:sp>
        <p:nvSpPr>
          <p:cNvPr id="33" name="Текст 25"/>
          <p:cNvSpPr>
            <a:spLocks noGrp="1"/>
          </p:cNvSpPr>
          <p:nvPr>
            <p:ph type="body" sz="quarter" idx="20" hasCustomPrompt="1"/>
          </p:nvPr>
        </p:nvSpPr>
        <p:spPr>
          <a:xfrm>
            <a:off x="3813820" y="2538985"/>
            <a:ext cx="2428875" cy="67094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>
              <a:lnSpc>
                <a:spcPct val="120000"/>
              </a:lnSpc>
            </a:pP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Тел.: [Телефон]</a:t>
            </a:r>
            <a:br>
              <a:rPr lang="ru-RU" sz="1000" b="0" cap="none" baseline="0" dirty="0">
                <a:solidFill>
                  <a:schemeClr val="tx1"/>
                </a:solidFill>
                <a:latin typeface="+mn-lt"/>
              </a:rPr>
            </a:b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Эл. почта: [Эл. почта]</a:t>
            </a:r>
            <a:br>
              <a:rPr lang="ru-RU" sz="1000" b="0" cap="none" baseline="0" dirty="0">
                <a:solidFill>
                  <a:schemeClr val="tx1"/>
                </a:solidFill>
                <a:latin typeface="+mn-lt"/>
              </a:rPr>
            </a:br>
            <a:r>
              <a:rPr lang="ru-RU" sz="1000" b="0" cap="none" baseline="0" dirty="0">
                <a:solidFill>
                  <a:schemeClr val="tx1"/>
                </a:solidFill>
                <a:latin typeface="+mn-lt"/>
              </a:rPr>
              <a:t>Интернет: [Веб-адрес]</a:t>
            </a:r>
          </a:p>
        </p:txBody>
      </p:sp>
      <p:sp>
        <p:nvSpPr>
          <p:cNvPr id="34" name="Текст 25"/>
          <p:cNvSpPr>
            <a:spLocks noGrp="1"/>
          </p:cNvSpPr>
          <p:nvPr>
            <p:ph type="body" sz="quarter" idx="21" hasCustomPrompt="1"/>
          </p:nvPr>
        </p:nvSpPr>
        <p:spPr>
          <a:xfrm>
            <a:off x="4746624" y="6711251"/>
            <a:ext cx="1508125" cy="292418"/>
          </a:xfrm>
        </p:spPr>
        <p:txBody>
          <a:bodyPr anchor="b">
            <a:noAutofit/>
          </a:bodyPr>
          <a:lstStyle>
            <a:lvl1pPr marL="0" indent="0" latinLnBrk="0">
              <a:lnSpc>
                <a:spcPct val="90000"/>
              </a:lnSpc>
              <a:spcBef>
                <a:spcPts val="0"/>
              </a:spcBef>
              <a:buNone/>
              <a:defRPr lang="ru-RU" sz="1000" b="1" cap="all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[название организации]</a:t>
            </a:r>
          </a:p>
        </p:txBody>
      </p:sp>
      <p:sp>
        <p:nvSpPr>
          <p:cNvPr id="37" name="Текст 36"/>
          <p:cNvSpPr>
            <a:spLocks noGrp="1"/>
          </p:cNvSpPr>
          <p:nvPr>
            <p:ph type="body" sz="quarter" idx="22" hasCustomPrompt="1"/>
          </p:nvPr>
        </p:nvSpPr>
        <p:spPr>
          <a:xfrm>
            <a:off x="4746624" y="7004304"/>
            <a:ext cx="1508125" cy="310896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800" baseline="0"/>
            </a:lvl1pPr>
            <a:lvl2pPr marL="0" indent="0" latinLnBrk="0">
              <a:defRPr lang="ru-RU" sz="800"/>
            </a:lvl2pPr>
            <a:lvl3pPr marL="0" indent="0" latinLnBrk="0">
              <a:defRPr lang="ru-RU" sz="800"/>
            </a:lvl3pPr>
            <a:lvl4pPr marL="0" indent="0" latinLnBrk="0">
              <a:defRPr lang="ru-RU" sz="800"/>
            </a:lvl4pPr>
            <a:lvl5pPr marL="0" indent="0" latinLnBrk="0">
              <a:defRPr lang="ru-RU" sz="800"/>
            </a:lvl5pPr>
          </a:lstStyle>
          <a:p>
            <a:pPr lvl="0"/>
            <a:r>
              <a:rPr lang="ru-RU" dirty="0"/>
              <a:t>[Адрес]</a:t>
            </a:r>
            <a:br>
              <a:rPr lang="ru-RU" dirty="0"/>
            </a:br>
            <a:r>
              <a:rPr lang="ru-RU" dirty="0"/>
              <a:t>[Город, область, индекс]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0"/>
          </p:nvPr>
        </p:nvSpPr>
        <p:spPr>
          <a:xfrm>
            <a:off x="7165975" y="457200"/>
            <a:ext cx="2428875" cy="36576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10" name="Название 9"/>
          <p:cNvSpPr>
            <a:spLocks noGrp="1"/>
          </p:cNvSpPr>
          <p:nvPr>
            <p:ph type="title" hasCustomPrompt="1"/>
          </p:nvPr>
        </p:nvSpPr>
        <p:spPr>
          <a:xfrm>
            <a:off x="7322344" y="4498848"/>
            <a:ext cx="2272506" cy="822960"/>
          </a:xfrm>
        </p:spPr>
        <p:txBody>
          <a:bodyPr>
            <a:normAutofit/>
          </a:bodyPr>
          <a:lstStyle>
            <a:lvl1pPr latinLnBrk="0">
              <a:lnSpc>
                <a:spcPct val="85000"/>
              </a:lnSpc>
              <a:defRPr lang="ru-RU" sz="2600" b="1" cap="all" baseline="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организации</a:t>
            </a:r>
          </a:p>
        </p:txBody>
      </p:sp>
      <p:sp>
        <p:nvSpPr>
          <p:cNvPr id="40" name="Текст 25"/>
          <p:cNvSpPr>
            <a:spLocks noGrp="1"/>
          </p:cNvSpPr>
          <p:nvPr>
            <p:ph type="body" sz="quarter" idx="23" hasCustomPrompt="1"/>
          </p:nvPr>
        </p:nvSpPr>
        <p:spPr>
          <a:xfrm>
            <a:off x="7322344" y="6624978"/>
            <a:ext cx="2088833" cy="439651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300" b="0" i="1" baseline="0">
                <a:solidFill>
                  <a:schemeClr val="bg1"/>
                </a:solidFill>
                <a:latin typeface="+mn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[Подзаголовок буклета или девиз организации]</a:t>
            </a:r>
          </a:p>
        </p:txBody>
      </p:sp>
    </p:spTree>
    <p:extLst>
      <p:ext uri="{BB962C8B-B14F-4D97-AF65-F5344CB8AC3E}">
        <p14:creationId xmlns:p14="http://schemas.microsoft.com/office/powerpoint/2010/main" val="478386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24">
          <p15:clr>
            <a:srgbClr val="547EBF"/>
          </p15:clr>
        </p15:guide>
        <p15:guide id="2" orient="horz" pos="2448">
          <p15:clr>
            <a:srgbClr val="FBAE40"/>
          </p15:clr>
        </p15:guide>
        <p15:guide id="3" pos="2112">
          <p15:clr>
            <a:srgbClr val="547EBF"/>
          </p15:clr>
        </p15:guide>
        <p15:guide id="4" orient="horz" pos="4608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pos="4509">
          <p15:clr>
            <a:srgbClr val="FBAE40"/>
          </p15:clr>
        </p15:guide>
        <p15:guide id="7" pos="6044">
          <p15:clr>
            <a:srgbClr val="FBAE40"/>
          </p15:clr>
        </p15:guide>
        <p15:guide id="8" pos="3168">
          <p15:clr>
            <a:srgbClr val="FBAE40"/>
          </p15:clr>
        </p15:guide>
        <p15:guide id="9" pos="2400">
          <p15:clr>
            <a:srgbClr val="FBAE40"/>
          </p15:clr>
        </p15:guide>
        <p15:guide id="10" pos="1824">
          <p15:clr>
            <a:srgbClr val="FBAE40"/>
          </p15:clr>
        </p15:guide>
        <p15:guide id="11" pos="288">
          <p15:clr>
            <a:srgbClr val="FBAE40"/>
          </p15:clr>
        </p15:guide>
        <p15:guide id="12" pos="393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нутр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>
            <a:off x="3813048" y="1930512"/>
            <a:ext cx="2432304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813048" y="3537155"/>
            <a:ext cx="2432304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5113295"/>
            <a:ext cx="2428875" cy="248151"/>
          </a:xfrm>
        </p:spPr>
        <p:txBody>
          <a:bodyPr anchor="b"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Вот несколько идей…</a:t>
            </a:r>
          </a:p>
        </p:txBody>
      </p:sp>
      <p:sp>
        <p:nvSpPr>
          <p:cNvPr id="29" name="Текст 25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386248"/>
            <a:ext cx="2428875" cy="609271"/>
          </a:xfrm>
        </p:spPr>
        <p:txBody>
          <a:bodyPr>
            <a:noAutofit/>
          </a:bodyPr>
          <a:lstStyle>
            <a:lvl1pPr marL="0" indent="0" latinLnBrk="0">
              <a:lnSpc>
                <a:spcPct val="90000"/>
              </a:lnSpc>
              <a:spcBef>
                <a:spcPts val="0"/>
              </a:spcBef>
              <a:buNone/>
              <a:defRPr lang="ru-RU" sz="2000" b="1" baseline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Что можно включить в буклет?</a:t>
            </a:r>
          </a:p>
        </p:txBody>
      </p:sp>
      <p:sp>
        <p:nvSpPr>
          <p:cNvPr id="13" name="Рисунок 11"/>
          <p:cNvSpPr>
            <a:spLocks noGrp="1"/>
          </p:cNvSpPr>
          <p:nvPr>
            <p:ph type="pic" sz="quarter" idx="11"/>
          </p:nvPr>
        </p:nvSpPr>
        <p:spPr>
          <a:xfrm>
            <a:off x="457200" y="457200"/>
            <a:ext cx="2428875" cy="36576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5399546"/>
            <a:ext cx="2428875" cy="1915653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Здесь можно указать миссию организации. В правой части страницы можно добавить сводку о том, чем ваша организация отличается от других, а в центре — краткую историю успеха.</a:t>
            </a:r>
            <a:br>
              <a:rPr lang="ru-RU" dirty="0"/>
            </a:br>
            <a:r>
              <a:rPr lang="ru-RU" dirty="0"/>
              <a:t>(Подберите фотографии, на которых наиболее точно отображена деятельность организации. Фотографии должны производить неизгладимое впечатление).</a:t>
            </a:r>
          </a:p>
        </p:txBody>
      </p:sp>
      <p:sp>
        <p:nvSpPr>
          <p:cNvPr id="30" name="Текст 25"/>
          <p:cNvSpPr>
            <a:spLocks noGrp="1"/>
          </p:cNvSpPr>
          <p:nvPr>
            <p:ph type="body" sz="quarter" idx="17" hasCustomPrompt="1"/>
          </p:nvPr>
        </p:nvSpPr>
        <p:spPr>
          <a:xfrm>
            <a:off x="3813820" y="549148"/>
            <a:ext cx="2428875" cy="454152"/>
          </a:xfrm>
        </p:spPr>
        <p:txBody>
          <a:bodyPr anchor="b"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11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Думаете, так красиво отформатировать документ — это очень сложно?</a:t>
            </a:r>
          </a:p>
        </p:txBody>
      </p:sp>
      <p:sp>
        <p:nvSpPr>
          <p:cNvPr id="31" name="Текст 25"/>
          <p:cNvSpPr>
            <a:spLocks noGrp="1"/>
          </p:cNvSpPr>
          <p:nvPr>
            <p:ph type="body" sz="quarter" idx="18" hasCustomPrompt="1"/>
          </p:nvPr>
        </p:nvSpPr>
        <p:spPr>
          <a:xfrm>
            <a:off x="3813820" y="1066800"/>
            <a:ext cx="2428875" cy="685800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Ни в коем случае. </a:t>
            </a:r>
            <a:r>
              <a:rPr lang="ru-RU" dirty="0" err="1"/>
              <a:t>Местозаполнители</a:t>
            </a:r>
            <a:r>
              <a:rPr lang="ru-RU" dirty="0"/>
              <a:t> в этом буклете уже отформатированы для вас.</a:t>
            </a:r>
          </a:p>
        </p:txBody>
      </p:sp>
      <p:sp>
        <p:nvSpPr>
          <p:cNvPr id="18" name="Текст 25"/>
          <p:cNvSpPr>
            <a:spLocks noGrp="1"/>
          </p:cNvSpPr>
          <p:nvPr>
            <p:ph type="body" sz="quarter" idx="23" hasCustomPrompt="1"/>
          </p:nvPr>
        </p:nvSpPr>
        <p:spPr>
          <a:xfrm>
            <a:off x="3813820" y="1994810"/>
            <a:ext cx="2428875" cy="1384504"/>
          </a:xfrm>
        </p:spPr>
        <p:txBody>
          <a:bodyPr anchor="ctr">
            <a:noAutofit/>
          </a:bodyPr>
          <a:lstStyle>
            <a:lvl1pPr marL="0" indent="0" latinLnBrk="0">
              <a:lnSpc>
                <a:spcPct val="130000"/>
              </a:lnSpc>
              <a:spcBef>
                <a:spcPts val="0"/>
              </a:spcBef>
              <a:buNone/>
              <a:defRPr lang="ru-RU" sz="1500" i="1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Не стесняйтесь. Покажите, насколько вы уникальны. Здесь можно разместить безупречные рекомендации.</a:t>
            </a:r>
          </a:p>
        </p:txBody>
      </p:sp>
      <p:sp>
        <p:nvSpPr>
          <p:cNvPr id="32" name="Текст 25"/>
          <p:cNvSpPr>
            <a:spLocks noGrp="1"/>
          </p:cNvSpPr>
          <p:nvPr>
            <p:ph type="body" sz="quarter" idx="19" hasCustomPrompt="1"/>
          </p:nvPr>
        </p:nvSpPr>
        <p:spPr>
          <a:xfrm>
            <a:off x="3813820" y="3583214"/>
            <a:ext cx="2428875" cy="459692"/>
          </a:xfrm>
        </p:spPr>
        <p:txBody>
          <a:bodyPr anchor="b">
            <a:noAutofit/>
          </a:bodyPr>
          <a:lstStyle>
            <a:lvl1pPr marL="0" marR="0" indent="0" algn="l" defTabSz="754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marL="0" marR="0" lvl="0" indent="0" algn="l" defTabSz="7543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/>
            </a:pPr>
            <a:r>
              <a:rPr lang="ru-RU" dirty="0"/>
              <a:t>основных преимуществ работы с вашей организации.</a:t>
            </a:r>
          </a:p>
        </p:txBody>
      </p:sp>
      <p:sp>
        <p:nvSpPr>
          <p:cNvPr id="21" name="Текст 25"/>
          <p:cNvSpPr>
            <a:spLocks noGrp="1"/>
          </p:cNvSpPr>
          <p:nvPr>
            <p:ph type="body" sz="quarter" idx="24" hasCustomPrompt="1"/>
          </p:nvPr>
        </p:nvSpPr>
        <p:spPr>
          <a:xfrm>
            <a:off x="3813820" y="4106980"/>
            <a:ext cx="2428875" cy="844959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Введите собственный текст, чтобы обратить внимание на ваши организацию и услуги.</a:t>
            </a:r>
          </a:p>
        </p:txBody>
      </p:sp>
      <p:sp>
        <p:nvSpPr>
          <p:cNvPr id="22" name="Текст 25"/>
          <p:cNvSpPr>
            <a:spLocks noGrp="1"/>
          </p:cNvSpPr>
          <p:nvPr>
            <p:ph type="body" sz="quarter" idx="25" hasCustomPrompt="1"/>
          </p:nvPr>
        </p:nvSpPr>
        <p:spPr>
          <a:xfrm>
            <a:off x="3813820" y="4974409"/>
            <a:ext cx="2428875" cy="456547"/>
          </a:xfrm>
        </p:spPr>
        <p:txBody>
          <a:bodyPr anchor="b">
            <a:noAutofit/>
          </a:bodyPr>
          <a:lstStyle>
            <a:lvl1pPr marL="0" marR="0" indent="0" algn="l" defTabSz="754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Не хватает </a:t>
            </a:r>
            <a:r>
              <a:rPr lang="ru-RU" dirty="0" err="1"/>
              <a:t>местозаполнителей</a:t>
            </a:r>
            <a:r>
              <a:rPr lang="ru-RU" dirty="0"/>
              <a:t>?</a:t>
            </a:r>
          </a:p>
        </p:txBody>
      </p:sp>
      <p:sp>
        <p:nvSpPr>
          <p:cNvPr id="24" name="Текст 25"/>
          <p:cNvSpPr>
            <a:spLocks noGrp="1"/>
          </p:cNvSpPr>
          <p:nvPr>
            <p:ph type="body" sz="quarter" idx="26" hasCustomPrompt="1"/>
          </p:nvPr>
        </p:nvSpPr>
        <p:spPr>
          <a:xfrm>
            <a:off x="3813820" y="5494568"/>
            <a:ext cx="2428875" cy="771552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Без проблем. Просто скопируйте и перетащите на место.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0"/>
          </p:nvPr>
        </p:nvSpPr>
        <p:spPr>
          <a:xfrm>
            <a:off x="7165975" y="457200"/>
            <a:ext cx="2428875" cy="1600200"/>
          </a:xfrm>
          <a:solidFill>
            <a:schemeClr val="bg2"/>
          </a:solidFill>
        </p:spPr>
        <p:txBody>
          <a:bodyPr tIns="274320">
            <a:normAutofit/>
          </a:bodyPr>
          <a:lstStyle>
            <a:lvl1pPr marL="0" indent="0" algn="ctr" latinLnBrk="0">
              <a:buNone/>
              <a:defRPr lang="ru-RU" sz="1400"/>
            </a:lvl1pPr>
          </a:lstStyle>
          <a:p>
            <a:endParaRPr lang="ru-RU" dirty="0"/>
          </a:p>
        </p:txBody>
      </p:sp>
      <p:sp>
        <p:nvSpPr>
          <p:cNvPr id="28" name="Текст 25"/>
          <p:cNvSpPr>
            <a:spLocks noGrp="1"/>
          </p:cNvSpPr>
          <p:nvPr>
            <p:ph type="body" sz="quarter" idx="15" hasCustomPrompt="1"/>
          </p:nvPr>
        </p:nvSpPr>
        <p:spPr>
          <a:xfrm>
            <a:off x="7165975" y="2221894"/>
            <a:ext cx="2428875" cy="274320"/>
          </a:xfrm>
        </p:spPr>
        <p:txBody>
          <a:bodyPr>
            <a:noAutofit/>
          </a:bodyPr>
          <a:lstStyle>
            <a:lvl1pPr marL="0" indent="0" latinLnBrk="0">
              <a:lnSpc>
                <a:spcPct val="100000"/>
              </a:lnSpc>
              <a:spcBef>
                <a:spcPts val="0"/>
              </a:spcBef>
              <a:buNone/>
              <a:defRPr lang="ru-RU" sz="900" b="0" i="1" baseline="0">
                <a:latin typeface="+mn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[Добавьте подпись к фотографии]</a:t>
            </a:r>
          </a:p>
        </p:txBody>
      </p:sp>
      <p:sp>
        <p:nvSpPr>
          <p:cNvPr id="25" name="Текст 25"/>
          <p:cNvSpPr>
            <a:spLocks noGrp="1"/>
          </p:cNvSpPr>
          <p:nvPr>
            <p:ph type="body" sz="quarter" idx="27" hasCustomPrompt="1"/>
          </p:nvPr>
        </p:nvSpPr>
        <p:spPr>
          <a:xfrm>
            <a:off x="7172325" y="2530613"/>
            <a:ext cx="2428875" cy="733033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Не забудьте включить подробные сведения о предоставляемых услугах и отличии от конкурентов.</a:t>
            </a:r>
          </a:p>
        </p:txBody>
      </p:sp>
      <p:sp>
        <p:nvSpPr>
          <p:cNvPr id="35" name="Текст 25"/>
          <p:cNvSpPr>
            <a:spLocks noGrp="1"/>
          </p:cNvSpPr>
          <p:nvPr>
            <p:ph type="body" sz="quarter" idx="28" hasCustomPrompt="1"/>
          </p:nvPr>
        </p:nvSpPr>
        <p:spPr>
          <a:xfrm>
            <a:off x="7172325" y="3288858"/>
            <a:ext cx="2428875" cy="210899"/>
          </a:xfrm>
        </p:spPr>
        <p:txBody>
          <a:bodyPr anchor="b">
            <a:noAutofit/>
          </a:bodyPr>
          <a:lstStyle>
            <a:lvl1pPr marL="0" marR="0" indent="0" algn="l" defTabSz="7543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1" baseline="0">
                <a:latin typeface="+mj-lt"/>
              </a:defRPr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Наши продукты и услуги</a:t>
            </a:r>
          </a:p>
        </p:txBody>
      </p:sp>
      <p:sp>
        <p:nvSpPr>
          <p:cNvPr id="36" name="Текст 25"/>
          <p:cNvSpPr>
            <a:spLocks noGrp="1"/>
          </p:cNvSpPr>
          <p:nvPr>
            <p:ph type="body" sz="quarter" idx="29" hasCustomPrompt="1"/>
          </p:nvPr>
        </p:nvSpPr>
        <p:spPr>
          <a:xfrm>
            <a:off x="7172325" y="3552470"/>
            <a:ext cx="2428875" cy="3762730"/>
          </a:xfrm>
        </p:spPr>
        <p:txBody>
          <a:bodyPr>
            <a:noAutofit/>
          </a:bodyPr>
          <a:lstStyle>
            <a:lvl1pPr marL="0" indent="0" latinLnBrk="0">
              <a:lnSpc>
                <a:spcPct val="120000"/>
              </a:lnSpc>
              <a:spcBef>
                <a:spcPts val="1000"/>
              </a:spcBef>
              <a:buNone/>
              <a:defRPr lang="ru-RU" sz="1000" baseline="0"/>
            </a:lvl1pPr>
            <a:lvl2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2pPr>
            <a:lvl3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3pPr>
            <a:lvl4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4pPr>
            <a:lvl5pPr marL="0" indent="0" latinLnBrk="0">
              <a:lnSpc>
                <a:spcPct val="100000"/>
              </a:lnSpc>
              <a:spcBef>
                <a:spcPts val="1000"/>
              </a:spcBef>
              <a:buNone/>
              <a:defRPr lang="ru-RU" sz="1000"/>
            </a:lvl5pPr>
          </a:lstStyle>
          <a:p>
            <a:pPr lvl="0"/>
            <a:r>
              <a:rPr lang="ru-RU" dirty="0"/>
              <a:t>Можно добавить маркированный список продуктов, услуг или основных преимуществ работы с вашей организации. Также можно добавить краткую сводку ваших наилучших качеств в нескольких абзацах.</a:t>
            </a:r>
            <a:br>
              <a:rPr lang="ru-RU" dirty="0"/>
            </a:br>
            <a:r>
              <a:rPr lang="ru-RU" dirty="0"/>
              <a:t>Не размещайте слишком много информации, даже если она описывает вас с наилучшей стороны. Просто помните о маркетинге — чтобы привлечь внимание, текст должен быть кратким, дружелюбным и читабельным.</a:t>
            </a:r>
          </a:p>
        </p:txBody>
      </p:sp>
    </p:spTree>
    <p:extLst>
      <p:ext uri="{BB962C8B-B14F-4D97-AF65-F5344CB8AC3E}">
        <p14:creationId xmlns:p14="http://schemas.microsoft.com/office/powerpoint/2010/main" val="1198149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224">
          <p15:clr>
            <a:srgbClr val="547EBF"/>
          </p15:clr>
        </p15:guide>
        <p15:guide id="2" orient="horz" pos="2448">
          <p15:clr>
            <a:srgbClr val="FBAE40"/>
          </p15:clr>
        </p15:guide>
        <p15:guide id="3" pos="2112">
          <p15:clr>
            <a:srgbClr val="547EBF"/>
          </p15:clr>
        </p15:guide>
        <p15:guide id="4" orient="horz" pos="4608">
          <p15:clr>
            <a:srgbClr val="FBAE40"/>
          </p15:clr>
        </p15:guide>
        <p15:guide id="5" orient="horz" pos="288">
          <p15:clr>
            <a:srgbClr val="FBAE40"/>
          </p15:clr>
        </p15:guide>
        <p15:guide id="6" pos="4509">
          <p15:clr>
            <a:srgbClr val="FBAE40"/>
          </p15:clr>
        </p15:guide>
        <p15:guide id="7" pos="6044">
          <p15:clr>
            <a:srgbClr val="FBAE40"/>
          </p15:clr>
        </p15:guide>
        <p15:guide id="8" pos="3168">
          <p15:clr>
            <a:srgbClr val="FBAE40"/>
          </p15:clr>
        </p15:guide>
        <p15:guide id="9" pos="2400">
          <p15:clr>
            <a:srgbClr val="FBAE40"/>
          </p15:clr>
        </p15:guide>
        <p15:guide id="10" pos="1824">
          <p15:clr>
            <a:srgbClr val="FBAE40"/>
          </p15:clr>
        </p15:guide>
        <p15:guide id="11" pos="288">
          <p15:clr>
            <a:srgbClr val="FBAE40"/>
          </p15:clr>
        </p15:guide>
        <p15:guide id="12" pos="39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70319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ru-RU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72CD0-8AE2-403D-BC5A-E9768D13DA7F}" type="datetimeFigureOut">
              <a:rPr lang="ru-RU" smtClean="0"/>
              <a:pPr/>
              <a:t>06.03.2023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834765" y="7203864"/>
            <a:ext cx="23888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ru-RU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663690" y="7203864"/>
            <a:ext cx="270319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ru-RU"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45621-FB72-491B-A41E-B21F020BD97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57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xStyles>
    <p:titleStyle>
      <a:lvl1pPr algn="l" defTabSz="754380" rtl="0" eaLnBrk="1" latinLnBrk="0" hangingPunct="1">
        <a:spcBef>
          <a:spcPct val="0"/>
        </a:spcBef>
        <a:buNone/>
        <a:defRPr lang="ru-RU"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lang="ru-RU"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20"/>
          <p:cNvSpPr>
            <a:spLocks noGrp="1"/>
          </p:cNvSpPr>
          <p:nvPr>
            <p:ph type="body" sz="quarter" idx="12"/>
          </p:nvPr>
        </p:nvSpPr>
        <p:spPr>
          <a:xfrm>
            <a:off x="304800" y="2133600"/>
            <a:ext cx="2819400" cy="5257800"/>
          </a:xfrm>
        </p:spPr>
        <p:txBody>
          <a:bodyPr/>
          <a:lstStyle/>
          <a:p>
            <a:pPr marL="342900" indent="-342900">
              <a:spcBef>
                <a:spcPts val="0"/>
              </a:spcBef>
              <a:buFont typeface="+mj-lt"/>
              <a:buAutoNum type="arabicPeriod" startAt="9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Начинайте задание со слов «Я хочу». Дети любят делать приятное родителям, но не любят приказов. Это как раз способ совместить.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 startAt="9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«Когда ты… тогда» лучше, чем «Если ты…, то» («Когда ты почистишь зубки, мы начнем читать книжку»).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 startAt="9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Вместо того, чтобы кричать с кухни «Быстро обедать», когда ребенок смотрит мультики, подойдите к нему, посидите с ним пару минут, во время рекламы заберите его кушать. </a:t>
            </a:r>
          </a:p>
          <a:p>
            <a:pPr marL="342900" indent="-342900" algn="just">
              <a:lnSpc>
                <a:spcPct val="114000"/>
              </a:lnSpc>
              <a:spcBef>
                <a:spcPts val="0"/>
              </a:spcBef>
              <a:buFont typeface="+mj-lt"/>
              <a:buAutoNum type="arabicPeriod" startAt="9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92075" indent="268288" algn="just">
              <a:lnSpc>
                <a:spcPct val="114000"/>
              </a:lnSpc>
              <a:spcBef>
                <a:spcPts val="0"/>
              </a:spcBef>
              <a:tabLst>
                <a:tab pos="2332038" algn="l"/>
                <a:tab pos="2598738" algn="l"/>
                <a:tab pos="2784475" algn="l"/>
              </a:tabLst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6"/>
          </p:nvPr>
        </p:nvSpPr>
        <p:spPr>
          <a:xfrm>
            <a:off x="3581400" y="381000"/>
            <a:ext cx="2895600" cy="1295400"/>
          </a:xfrm>
        </p:spPr>
        <p:txBody>
          <a:bodyPr/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20 способов </a:t>
            </a:r>
          </a:p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сделать так, чтобы ребенок слышал родителя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азвание 17"/>
          <p:cNvSpPr>
            <a:spLocks noGrp="1"/>
          </p:cNvSpPr>
          <p:nvPr>
            <p:ph type="title"/>
          </p:nvPr>
        </p:nvSpPr>
        <p:spPr>
          <a:xfrm>
            <a:off x="7239000" y="4800600"/>
            <a:ext cx="2272506" cy="822960"/>
          </a:xfrm>
        </p:spPr>
        <p:txBody>
          <a:bodyPr>
            <a:noAutofit/>
          </a:bodyPr>
          <a:lstStyle/>
          <a:p>
            <a:pPr marL="0" marR="0" lvl="0" indent="0" algn="ctr" defTabSz="75438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Советы для родителей</a:t>
            </a:r>
            <a:b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b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«20 способов </a:t>
            </a:r>
            <a:b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сделать так, чтобы ребенок слышал родителя»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Текст 31"/>
          <p:cNvSpPr>
            <a:spLocks noGrp="1"/>
          </p:cNvSpPr>
          <p:nvPr>
            <p:ph type="body" sz="quarter" idx="23"/>
          </p:nvPr>
        </p:nvSpPr>
        <p:spPr>
          <a:xfrm>
            <a:off x="8153400" y="6781800"/>
            <a:ext cx="2088833" cy="439651"/>
          </a:xfrm>
        </p:spPr>
        <p:txBody>
          <a:bodyPr/>
          <a:lstStyle/>
          <a:p>
            <a:r>
              <a:rPr lang="ru-RU" dirty="0"/>
              <a:t>Педагог-психолог:</a:t>
            </a:r>
          </a:p>
          <a:p>
            <a:r>
              <a:rPr lang="ru-RU" dirty="0"/>
              <a:t>Каримова Е.А.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81400" y="1600200"/>
            <a:ext cx="3048000" cy="671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Установить зрительный контакт на уровне ребенка.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Обращаться по имени.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Говорить коротко и ясно. 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Говорить просто. Короткими словами, предложениями. 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Попросите малыша повторить вашу просьбу или задание.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Делать предложения, от которых он не сможет отказаться («Оденься, чтобы пойти играть на улицу»).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Быть позитивным (вместо «Бегать нельзя», лучше – «Дома мы ходим, а бегать можно на улице»).</a:t>
            </a:r>
          </a:p>
          <a:p>
            <a:pPr marL="342900" indent="-342900" algn="just">
              <a:lnSpc>
                <a:spcPct val="125000"/>
              </a:lnSpc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Обязательно дайте малышу закончить мысль!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14000"/>
              </a:lnSpc>
              <a:buAutoNum type="arabicPeriod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Этому в школе не научат: 15 навыков, которые ребенок должен получить в  семье | PAREN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2743200" cy="1676400"/>
          </a:xfrm>
          <a:prstGeom prst="rect">
            <a:avLst/>
          </a:prstGeom>
          <a:noFill/>
        </p:spPr>
      </p:pic>
      <p:pic>
        <p:nvPicPr>
          <p:cNvPr id="5126" name="Picture 6" descr="Как разговаривать с ребёнком, чтобы он слышал и понимал. Советы психолога -  Телеканал «О!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0607" y="1447800"/>
            <a:ext cx="2450593" cy="2590800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CF95B4-EF58-4D9B-4D76-31C17C52D4AF}"/>
              </a:ext>
            </a:extLst>
          </p:cNvPr>
          <p:cNvSpPr txBox="1"/>
          <p:nvPr/>
        </p:nvSpPr>
        <p:spPr>
          <a:xfrm>
            <a:off x="7065263" y="468868"/>
            <a:ext cx="26029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1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МАДОУ БОРОВСКИЙ</a:t>
            </a:r>
            <a:r>
              <a:rPr kumimoji="0" lang="ru-RU" sz="12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ДЕТСКИЙ САД «ЖУРАВУШКА»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67125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3"/>
          </p:nvPr>
        </p:nvSpPr>
        <p:spPr>
          <a:xfrm>
            <a:off x="457200" y="2514600"/>
            <a:ext cx="2783441" cy="5029200"/>
          </a:xfrm>
        </p:spPr>
        <p:txBody>
          <a:bodyPr/>
          <a:lstStyle/>
          <a:p>
            <a:pPr marL="342900" indent="-342900">
              <a:lnSpc>
                <a:spcPct val="125000"/>
              </a:lnSpc>
              <a:spcBef>
                <a:spcPts val="0"/>
              </a:spcBef>
              <a:buFont typeface="+mj-lt"/>
              <a:buAutoNum type="arabicPeriod" startAt="12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Давайте «нужный» выбор: «Ты сначала хочешь надеть пижаму или почистить зубы.</a:t>
            </a:r>
          </a:p>
          <a:p>
            <a:pPr marL="342900" indent="-342900">
              <a:lnSpc>
                <a:spcPct val="125000"/>
              </a:lnSpc>
              <a:spcBef>
                <a:spcPts val="0"/>
              </a:spcBef>
              <a:buFont typeface="+mj-lt"/>
              <a:buAutoNum type="arabicPeriod" startAt="12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Задавайте вопросы по возрасту. Не все 3-х летние дети могут ответить на вопрос: «Зачем ты это сделал?», лучше так: «Давай поговорим, о том, что ты сделал».</a:t>
            </a:r>
          </a:p>
          <a:p>
            <a:pPr marL="342900" indent="-342900">
              <a:lnSpc>
                <a:spcPct val="125000"/>
              </a:lnSpc>
              <a:spcBef>
                <a:spcPts val="0"/>
              </a:spcBef>
              <a:buFont typeface="+mj-lt"/>
              <a:buAutoNum type="arabicPeriod" startAt="12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Чем громче кричит малыш, тем спокойнее говорите вы.</a:t>
            </a:r>
          </a:p>
          <a:p>
            <a:pPr marL="342900" indent="-342900">
              <a:lnSpc>
                <a:spcPct val="125000"/>
              </a:lnSpc>
              <a:spcBef>
                <a:spcPts val="0"/>
              </a:spcBef>
              <a:buFont typeface="+mj-lt"/>
              <a:buAutoNum type="arabicPeriod" startAt="12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Говорите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: - 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Я понимаю тебя» или «Как я могу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помочь?».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br>
              <a:rPr lang="ru-RU" sz="1600" dirty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lvl="0"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17.Слушайте своего ребенка не менее получаса в день!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9"/>
          </p:nvPr>
        </p:nvSpPr>
        <p:spPr>
          <a:xfrm>
            <a:off x="7162800" y="2514600"/>
            <a:ext cx="2667000" cy="4648200"/>
          </a:xfrm>
        </p:spPr>
        <p:txBody>
          <a:bodyPr/>
          <a:lstStyle/>
          <a:p>
            <a:pPr marL="342900" indent="-342900" algn="just">
              <a:spcBef>
                <a:spcPts val="0"/>
              </a:spcBef>
              <a:buFont typeface="+mj-lt"/>
              <a:buAutoNum type="arabicPeriod" startAt="18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«Пожалуйста» и «спасибо» – слова для всех, если учите малыша говорить их вам, используйте их сами. </a:t>
            </a:r>
          </a:p>
          <a:p>
            <a:pPr marL="228600" indent="-228600" algn="just">
              <a:spcBef>
                <a:spcPts val="0"/>
              </a:spcBef>
              <a:buFont typeface="+mj-lt"/>
              <a:buAutoNum type="arabicPeriod" startAt="18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Вместо «Ты хорошо провел день в садике?», лучше «Что тебе понравилось больше всего?».</a:t>
            </a:r>
          </a:p>
          <a:p>
            <a:pPr marL="228600" indent="-228600" algn="just">
              <a:spcBef>
                <a:spcPts val="0"/>
              </a:spcBef>
              <a:buFont typeface="+mj-lt"/>
              <a:buAutoNum type="arabicPeriod" startAt="18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Говорите о том, как вы себя чувствуете. Дети не любят делать плохое родителям: «Когда ты убегаешь в магазине, мне становится очень страшно». </a:t>
            </a:r>
          </a:p>
          <a:p>
            <a:pPr marL="228600" indent="-228600" algn="just">
              <a:buFont typeface="+mj-lt"/>
              <a:buAutoNum type="arabicPeriod" startAt="18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>
              <a:buFont typeface="+mj-lt"/>
              <a:buAutoNum type="arabicPeriod" startAt="18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18"/>
          </p:nvPr>
        </p:nvSpPr>
        <p:spPr>
          <a:xfrm>
            <a:off x="3733800" y="1143000"/>
            <a:ext cx="2743200" cy="811658"/>
          </a:xfrm>
        </p:spPr>
        <p:txBody>
          <a:bodyPr/>
          <a:lstStyle/>
          <a:p>
            <a:pPr marL="342900" indent="-342900" algn="ctr">
              <a:spcBef>
                <a:spcPts val="0"/>
              </a:spcBef>
              <a:buFont typeface="+mj-lt"/>
              <a:buAutoNum type="arabicPeriod" startAt="16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Сначала успокоить, потом говорить. </a:t>
            </a:r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24"/>
          </p:nvPr>
        </p:nvSpPr>
        <p:spPr>
          <a:xfrm>
            <a:off x="3803718" y="6096000"/>
            <a:ext cx="2428875" cy="1218139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Уважайте своих детей!</a:t>
            </a:r>
          </a:p>
        </p:txBody>
      </p:sp>
      <p:pic>
        <p:nvPicPr>
          <p:cNvPr id="3074" name="Picture 2" descr="15 способов сделать так, чтобы ребенок вас услышал - Я happy МА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399" y="381000"/>
            <a:ext cx="2667001" cy="1905000"/>
          </a:xfrm>
          <a:prstGeom prst="rect">
            <a:avLst/>
          </a:prstGeom>
          <a:noFill/>
        </p:spPr>
      </p:pic>
      <p:pic>
        <p:nvPicPr>
          <p:cNvPr id="3076" name="Picture 4" descr="Как хвалить и дисциплинировать ребенка? | UNICEF Казахста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609600"/>
            <a:ext cx="2705100" cy="1752600"/>
          </a:xfrm>
          <a:prstGeom prst="rect">
            <a:avLst/>
          </a:prstGeom>
          <a:noFill/>
        </p:spPr>
      </p:pic>
      <p:pic>
        <p:nvPicPr>
          <p:cNvPr id="3078" name="Picture 6" descr="Как правильно, когда и за что хвалить детей, чтобы их не избаловать?  Отвечает психолог | zviazda.b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3733800"/>
            <a:ext cx="2667000" cy="205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3308231"/>
      </p:ext>
    </p:extLst>
  </p:cSld>
  <p:clrMapOvr>
    <a:masterClrMapping/>
  </p:clrMapOvr>
</p:sld>
</file>

<file path=ppt/theme/theme1.xml><?xml version="1.0" encoding="utf-8"?>
<a:theme xmlns:a="http://schemas.openxmlformats.org/drawingml/2006/main" name="Цвет буклета">
  <a:themeElements>
    <a:clrScheme name="Цвет буклета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rochureColor">
      <a:dk1>
        <a:sysClr val="windowText" lastClr="000000"/>
      </a:dk1>
      <a:lt1>
        <a:sysClr val="window" lastClr="FFFFFF"/>
      </a:lt1>
      <a:dk2>
        <a:srgbClr val="57443E"/>
      </a:dk2>
      <a:lt2>
        <a:srgbClr val="DDDDDD"/>
      </a:lt2>
      <a:accent1>
        <a:srgbClr val="B2C42A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Calibri-Cambria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Форма библиотеки документов</Display>
  <Edit>Форма библиотеки документов</Edit>
  <New>Форма библиотеки документов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Это значение указывает на число сохранений и редакций. Программа отвечает за обновление этого значения после каждой редакции.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0E32F16-139C-406D-87C5-ECC5DE68882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A8585D7-9F9A-464B-98FD-C2369966A8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B39241-3DC4-4E74-9CA5-66F5595582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371</Words>
  <Application>Microsoft Office PowerPoint</Application>
  <PresentationFormat>Произвольный</PresentationFormat>
  <Paragraphs>33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Cambria</vt:lpstr>
      <vt:lpstr>Times New Roman</vt:lpstr>
      <vt:lpstr>Цвет буклета</vt:lpstr>
      <vt:lpstr>Советы для родителей  «20 способов  сделать так, чтобы ребенок слышал родителя»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2012-07-26T23:19:00Z</dcterms:created>
  <dcterms:modified xsi:type="dcterms:W3CDTF">2023-03-06T06:31:30Z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