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19.12-->
<p:presentation xmlns:r="http://schemas.openxmlformats.org/officeDocument/2006/relationships" xmlns:a="http://schemas.openxmlformats.org/drawingml/2006/main" xmlns:p="http://schemas.openxmlformats.org/presentationml/2006/main" saveSubsetFonts="1">
  <p:sldMasterIdLst>
    <p:sldMasterId id="2147483698" r:id="rId1"/>
  </p:sldMasterIdLst>
  <p:notesMasterIdLst>
    <p:notesMasterId r:id="rId2"/>
  </p:notesMasterIdLst>
  <p:sldIdLst>
    <p:sldId id="285" r:id="rId3"/>
    <p:sldId id="298" r:id="rId4"/>
    <p:sldId id="301" r:id="rId5"/>
    <p:sldId id="287" r:id="rId6"/>
    <p:sldId id="278" r:id="rId7"/>
    <p:sldId id="289" r:id="rId8"/>
    <p:sldId id="283" r:id="rId9"/>
    <p:sldId id="262" r:id="rId10"/>
    <p:sldId id="257" r:id="rId11"/>
    <p:sldId id="266" r:id="rId12"/>
    <p:sldId id="267" r:id="rId13"/>
    <p:sldId id="269" r:id="rId14"/>
    <p:sldId id="295" r:id="rId15"/>
    <p:sldId id="305" r:id="rId16"/>
    <p:sldId id="306" r:id="rId17"/>
    <p:sldId id="299" r:id="rId18"/>
    <p:sldId id="297" r:id="rId19"/>
    <p:sldId id="307" r:id="rId20"/>
    <p:sldId id="308" r:id="rId21"/>
    <p:sldId id="309" r:id="rId22"/>
    <p:sldId id="279" r:id="rId23"/>
    <p:sldId id="303" r:id="rId24"/>
  </p:sldIdLst>
  <p:sldSz cx="9144000" cy="6858000" type="screen4x3"/>
  <p:notesSz cx="6858000" cy="9144000"/>
  <p:custDataLst>
    <p:tags r:id="rId25"/>
  </p:custDataLst>
  <p:defaultTextStyle>
    <a:defPPr>
      <a:defRPr lang="ru-RU"/>
    </a:defPPr>
    <a:lvl1pPr algn="l" rtl="0" fontAlgn="base">
      <a:spcBef>
        <a:spcPct val="0"/>
      </a:spcBef>
      <a:spcAft>
        <a:spcPct val="0"/>
      </a:spcAft>
      <a:defRPr kern="1200">
        <a:solidFill>
          <a:schemeClr val="tx1"/>
        </a:solidFill>
        <a:latin typeface="Arial"/>
        <a:ea typeface="+mn-ea"/>
        <a:cs typeface="Arial"/>
      </a:defRPr>
    </a:lvl1pPr>
    <a:lvl2pPr marL="457200" algn="l" rtl="0" fontAlgn="base">
      <a:spcBef>
        <a:spcPct val="0"/>
      </a:spcBef>
      <a:spcAft>
        <a:spcPct val="0"/>
      </a:spcAft>
      <a:defRPr kern="1200">
        <a:solidFill>
          <a:schemeClr val="tx1"/>
        </a:solidFill>
        <a:latin typeface="Arial"/>
        <a:ea typeface="+mn-ea"/>
        <a:cs typeface="Arial"/>
      </a:defRPr>
    </a:lvl2pPr>
    <a:lvl3pPr marL="914400" algn="l" rtl="0" fontAlgn="base">
      <a:spcBef>
        <a:spcPct val="0"/>
      </a:spcBef>
      <a:spcAft>
        <a:spcPct val="0"/>
      </a:spcAft>
      <a:defRPr kern="1200">
        <a:solidFill>
          <a:schemeClr val="tx1"/>
        </a:solidFill>
        <a:latin typeface="Arial"/>
        <a:ea typeface="+mn-ea"/>
        <a:cs typeface="Arial"/>
      </a:defRPr>
    </a:lvl3pPr>
    <a:lvl4pPr marL="1371600" algn="l" rtl="0" fontAlgn="base">
      <a:spcBef>
        <a:spcPct val="0"/>
      </a:spcBef>
      <a:spcAft>
        <a:spcPct val="0"/>
      </a:spcAft>
      <a:defRPr kern="1200">
        <a:solidFill>
          <a:schemeClr val="tx1"/>
        </a:solidFill>
        <a:latin typeface="Arial"/>
        <a:ea typeface="+mn-ea"/>
        <a:cs typeface="Arial"/>
      </a:defRPr>
    </a:lvl4pPr>
    <a:lvl5pPr marL="1828800" algn="l" rtl="0" fontAlgn="base">
      <a:spcBef>
        <a:spcPct val="0"/>
      </a:spcBef>
      <a:spcAft>
        <a:spcPct val="0"/>
      </a:spcAft>
      <a:defRPr kern="1200">
        <a:solidFill>
          <a:schemeClr val="tx1"/>
        </a:solidFill>
        <a:latin typeface="Arial"/>
        <a:ea typeface="+mn-ea"/>
        <a:cs typeface="Arial"/>
      </a:defRPr>
    </a:lvl5pPr>
    <a:lvl6pPr marL="2286000" algn="l" defTabSz="914400" rtl="0" eaLnBrk="1" latinLnBrk="0" hangingPunct="1">
      <a:defRPr kern="1200">
        <a:solidFill>
          <a:schemeClr val="tx1"/>
        </a:solidFill>
        <a:latin typeface="Arial"/>
        <a:ea typeface="+mn-ea"/>
        <a:cs typeface="Arial"/>
      </a:defRPr>
    </a:lvl6pPr>
    <a:lvl7pPr marL="2743200" algn="l" defTabSz="914400" rtl="0" eaLnBrk="1" latinLnBrk="0" hangingPunct="1">
      <a:defRPr kern="1200">
        <a:solidFill>
          <a:schemeClr val="tx1"/>
        </a:solidFill>
        <a:latin typeface="Arial"/>
        <a:ea typeface="+mn-ea"/>
        <a:cs typeface="Arial"/>
      </a:defRPr>
    </a:lvl7pPr>
    <a:lvl8pPr marL="3200400" algn="l" defTabSz="914400" rtl="0" eaLnBrk="1" latinLnBrk="0" hangingPunct="1">
      <a:defRPr kern="1200">
        <a:solidFill>
          <a:schemeClr val="tx1"/>
        </a:solidFill>
        <a:latin typeface="Arial"/>
        <a:ea typeface="+mn-ea"/>
        <a:cs typeface="Arial"/>
      </a:defRPr>
    </a:lvl8pPr>
    <a:lvl9pPr marL="3657600" algn="l" defTabSz="914400" rtl="0" eaLnBrk="1" latinLnBrk="0" hangingPunct="1">
      <a:defRPr kern="1200">
        <a:solidFill>
          <a:schemeClr val="tx1"/>
        </a:solidFill>
        <a:latin typeface="Arial"/>
        <a:ea typeface="+mn-ea"/>
        <a:cs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426F"/>
    <a:srgbClr val="57D3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7" autoAdjust="0"/>
    <p:restoredTop sz="94659" autoAdjust="0"/>
  </p:normalViewPr>
  <p:slideViewPr>
    <p:cSldViewPr>
      <p:cViewPr varScale="1">
        <p:scale>
          <a:sx n="108" d="100"/>
          <a:sy n="108" d="100"/>
        </p:scale>
        <p:origin x="170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7" d="100"/>
          <a:sy n="77" d="100"/>
        </p:scale>
        <p:origin x="-1650" y="-102"/>
      </p:cViewPr>
      <p:guideLst>
        <p:guide orient="horz" pos="2880"/>
        <p:guide pos="2160"/>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tags" Target="tags/tag1.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heme" Target="theme/theme1.xml" /><Relationship Id="rId29" Type="http://schemas.openxmlformats.org/officeDocument/2006/relationships/tableStyles" Target="tableStyles.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bg>
      <p:bgPr>
        <a:solidFill>
          <a:schemeClr val="bg1"/>
        </a:solidFill>
        <a:effectLst/>
      </p:bgPr>
    </p:bg>
    <p:spTree>
      <p:nvGrpSpPr>
        <p:cNvPr id="1" name=""/>
        <p:cNvGrpSpPr/>
        <p:nvPr/>
      </p:nvGrpSpPr>
      <p:grpSpPr>
        <a:xfrm>
          <a:off x="0" y="0"/>
          <a: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ct val="0"/>
              </a:spcBef>
              <a:spcAft>
                <a:spcPct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ct val="0"/>
              </a:spcBef>
              <a:spcAft>
                <a:spcPct val="0"/>
              </a:spcAft>
              <a:defRPr sz="1200" smtClean="0">
                <a:latin typeface="+mn-lt"/>
                <a:cs typeface="+mn-cs"/>
              </a:defRPr>
            </a:lvl1pPr>
          </a:lstStyle>
          <a:p>
            <a:pPr>
              <a:defRPr/>
            </a:pPr>
            <a:fld id="{9D0D6BEE-7425-4F36-BF0B-FC7A47D1D10F}" type="datetimeFigureOut">
              <a:rPr lang="ru-RU"/>
              <a:pPr>
                <a:defRPr/>
              </a:pPr>
              <a:t>13.02.2023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Заметки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ct val="0"/>
              </a:spcBef>
              <a:spcAft>
                <a:spcPct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ct val="0"/>
              </a:spcBef>
              <a:spcAft>
                <a:spcPct val="0"/>
              </a:spcAft>
              <a:defRPr sz="1200" smtClean="0">
                <a:latin typeface="+mn-lt"/>
                <a:cs typeface="+mn-cs"/>
              </a:defRPr>
            </a:lvl1pPr>
          </a:lstStyle>
          <a:p>
            <a:pPr>
              <a:defRPr/>
            </a:pPr>
            <a:fld id="{F9E60C54-467B-4D18-9BB6-A4BD2F9E3326}"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Arial"/>
      </a:defRPr>
    </a:lvl1pPr>
    <a:lvl2pPr marL="457200" algn="l" rtl="0" fontAlgn="base">
      <a:spcBef>
        <a:spcPct val="30000"/>
      </a:spcBef>
      <a:spcAft>
        <a:spcPct val="0"/>
      </a:spcAft>
      <a:defRPr sz="1200" kern="1200">
        <a:solidFill>
          <a:schemeClr val="tx1"/>
        </a:solidFill>
        <a:latin typeface="+mn-lt"/>
        <a:ea typeface="+mn-ea"/>
        <a:cs typeface="Arial"/>
      </a:defRPr>
    </a:lvl2pPr>
    <a:lvl3pPr marL="914400" algn="l" rtl="0" fontAlgn="base">
      <a:spcBef>
        <a:spcPct val="30000"/>
      </a:spcBef>
      <a:spcAft>
        <a:spcPct val="0"/>
      </a:spcAft>
      <a:defRPr sz="1200" kern="1200">
        <a:solidFill>
          <a:schemeClr val="tx1"/>
        </a:solidFill>
        <a:latin typeface="+mn-lt"/>
        <a:ea typeface="+mn-ea"/>
        <a:cs typeface="Arial"/>
      </a:defRPr>
    </a:lvl3pPr>
    <a:lvl4pPr marL="1371600" algn="l" rtl="0" fontAlgn="base">
      <a:spcBef>
        <a:spcPct val="30000"/>
      </a:spcBef>
      <a:spcAft>
        <a:spcPct val="0"/>
      </a:spcAft>
      <a:defRPr sz="1200" kern="1200">
        <a:solidFill>
          <a:schemeClr val="tx1"/>
        </a:solidFill>
        <a:latin typeface="+mn-lt"/>
        <a:ea typeface="+mn-ea"/>
        <a:cs typeface="Arial"/>
      </a:defRPr>
    </a:lvl4pPr>
    <a:lvl5pPr marL="1828800" algn="l" rtl="0" fontAlgn="base">
      <a:spcBef>
        <a:spcPct val="30000"/>
      </a:spcBef>
      <a:spcAft>
        <a:spcPct val="0"/>
      </a:spcAft>
      <a:defRPr sz="1200" kern="1200">
        <a:solidFill>
          <a:schemeClr val="tx1"/>
        </a:solidFill>
        <a:latin typeface="+mn-lt"/>
        <a:ea typeface="+mn-ea"/>
        <a:cs typeface="Arial"/>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14="http://schemas.microsoft.com/office/powerpoint/2010/main" xmlns:a14="http://schemas.microsoft.com/office/drawing/2010/main" xmlns:p="http://schemas.openxmlformats.org/presentationml/2006/main">
  <p:cSld>
    <p:spTree>
      <p:nvGrpSpPr>
        <p:cNvPr id="1" name=""/>
        <p:cNvGrpSpPr/>
        <p:nvPr/>
      </p:nvGrpSpPr>
      <p:grpSpPr>
        <a:xfrm>
          <a:off x="0" y="0"/>
          <a:ext cx="0" cy="0"/>
        </a:xfrm>
      </p:grpSpPr>
      <p:sp>
        <p:nvSpPr>
          <p:cNvPr id="26625" name="Образ слайда 1"/>
          <p:cNvSpPr>
            <a:spLocks noGrp="1" noRot="1" noChangeAspect="1"/>
          </p:cNvSpPr>
          <p:nvPr>
            <p:ph type="sldImg"/>
          </p:nvPr>
        </p:nvSpPr>
        <p:spPr bwMode="auto">
          <a:noFill/>
          <a:ln>
            <a:solidFill>
              <a:srgbClr val="000000"/>
            </a:solidFill>
            <a:miter lim="800000"/>
          </a:ln>
        </p:spPr>
      </p:sp>
      <p:sp>
        <p:nvSpPr>
          <p:cNvPr id="26626" name="Заметки 2"/>
          <p:cNvSpPr>
            <a:spLocks noGrp="1"/>
          </p:cNvSpPr>
          <p:nvPr>
            <p:ph type="body" idx="1"/>
          </p:nvPr>
        </p:nvSpPr>
        <p:spPr bwMode="auto">
          <a:noFill/>
        </p:spPr>
        <p:txBody>
          <a:bodyPr/>
          <a:lstStyle/>
          <a:p>
            <a:pPr>
              <a:spcBef>
                <a:spcPct val="0"/>
              </a:spcBef>
            </a:pPr>
            <a:endParaRPr lang="ru-RU"/>
          </a:p>
        </p:txBody>
      </p:sp>
      <p:sp>
        <p:nvSpPr>
          <p:cNvPr id="26627" name="Номер слайда 3"/>
          <p:cNvSpPr>
            <a:spLocks noGrp="1"/>
          </p:cNvSpPr>
          <p:nvPr>
            <p:ph type="sldNum" sz="quarter" idx="5"/>
          </p:nvPr>
        </p:nvSpPr>
        <p:spPr bwMode="auto">
          <a:noFill/>
          <a:ln>
            <a:miter lim="800000"/>
          </a:ln>
        </p:spPr>
        <p:txBody>
          <a:bodyPr wrap="square" numCol="1" anchorCtr="0" compatLnSpc="1">
            <a:prstTxWarp prst="textNoShape">
              <a:avLst/>
            </a:prstTxWarp>
          </a:bodyPr>
          <a:lstStyle/>
          <a:p>
            <a:pPr fontAlgn="base">
              <a:spcBef>
                <a:spcPct val="0"/>
              </a:spcBef>
              <a:spcAft>
                <a:spcPct val="0"/>
              </a:spcAft>
            </a:pPr>
            <a:fld id="{269218CD-0D0A-4F57-AF11-62D5E3DA3B8F}" type="slidenum">
              <a:rPr lang="ru-RU">
                <a:cs typeface="Arial"/>
              </a:rPr>
              <a:pPr fontAlgn="base">
                <a:spcBef>
                  <a:spcPct val="0"/>
                </a:spcBef>
                <a:spcAft>
                  <a:spcPct val="0"/>
                </a:spcAft>
              </a:pPr>
              <a:t>10</a:t>
            </a:fld>
            <a:endParaRPr lang="ru-RU">
              <a:cs typeface="Arial"/>
            </a:endParaRPr>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obj" preserve="1">
  <p:cSld name="Заголовок и объект">
    <p:spTree>
      <p:nvGrpSpPr>
        <p:cNvPr id="1" name=""/>
        <p:cNvGrpSpPr/>
        <p:nvPr/>
      </p:nvGrpSpPr>
      <p:grpSpPr>
        <a:xfrm>
          <a:off x="0" y="0"/>
          <a: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fld id="{B4DA2950-5F8E-4B3A-A2E8-ED0588EE3E7D}" type="datetimeFigureOut">
              <a:rPr lang="ru-RU"/>
              <a:t>13.02.2023</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EC10209-18FB-41BD-8BCA-C8240EB6B760}" type="slidenum">
              <a:rPr lang="ru-RU"/>
              <a:t>‹#›</a:t>
            </a:fld>
            <a:endParaRPr lang="ru-RU"/>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blank" preserve="1">
  <p:cSld name="Пустой слайд">
    <p:spTree>
      <p:nvGrpSpPr>
        <p:cNvPr id="1" name=""/>
        <p:cNvGrpSpPr/>
        <p:nvPr/>
      </p:nvGrpSpPr>
      <p:grpSpPr>
        <a:xfrm>
          <a:off x="0" y="0"/>
          <a:ext cx="0" cy="0"/>
        </a:xfrm>
      </p:grpSpPr>
      <p:sp>
        <p:nvSpPr>
          <p:cNvPr id="2" name="Дата 1"/>
          <p:cNvSpPr>
            <a:spLocks noGrp="1"/>
          </p:cNvSpPr>
          <p:nvPr>
            <p:ph type="dt" sz="half" idx="10"/>
          </p:nvPr>
        </p:nvSpPr>
        <p:spPr/>
        <p:txBody>
          <a:bodyPr/>
          <a:lstStyle>
            <a:lvl1pPr>
              <a:defRPr/>
            </a:lvl1pPr>
          </a:lstStyle>
          <a:p>
            <a:fld id="{F364148D-1EEC-4663-AD72-1024EB842066}" type="datetimeFigureOut">
              <a:rPr lang="ru-RU"/>
              <a:t>13.02.2023</a:t>
            </a:fld>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3EF5A424-D88D-46FB-B586-F7B6F0F88AFF}" type="slidenum">
              <a:rPr lang="ru-RU"/>
              <a:t>‹#›</a:t>
            </a:fld>
            <a:endParaRPr lang="ru-RU"/>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a:xfrm>
          <a:off x="0" y="0"/>
          <a:ext cx="0" cy="0"/>
        </a:xfrm>
      </p:grpSpPr>
      <p:sp>
        <p:nvSpPr>
          <p:cNvPr id="102402" name="Rectangle 2"/>
          <p:cNvSpPr>
            <a:spLocks noGrp="1" noChangeArrowheads="1"/>
          </p:cNvSpPr>
          <p:nvPr>
            <p:ph type="title"/>
          </p:nvPr>
        </p:nvSpPr>
        <p:spPr bwMode="auto">
          <a:xfrm>
            <a:off x="762000" y="533400"/>
            <a:ext cx="7696200" cy="1143000"/>
          </a:xfrm>
          <a:prstGeom prst="rect">
            <a:avLst/>
          </a:prstGeom>
          <a:noFill/>
          <a:ln w="9525">
            <a:noFill/>
            <a:miter lim="800000"/>
          </a:ln>
          <a:effectLst/>
        </p:spPr>
        <p:txBody>
          <a:bodyPr vert="horz" wrap="square" lIns="91440" tIns="45720" rIns="91440" bIns="45720" numCol="1" anchor="b" anchorCtr="0" compatLnSpc="1">
            <a:prstTxWarp prst="textNoShape">
              <a:avLst/>
            </a:prstTxWarp>
          </a:bodyPr>
          <a:lstStyle/>
          <a:p>
            <a:pPr lvl="0"/>
            <a:r>
              <a:rPr lang="ru-RU"/>
              <a:t>Образец заголовка</a:t>
            </a:r>
          </a:p>
        </p:txBody>
      </p:sp>
      <p:sp>
        <p:nvSpPr>
          <p:cNvPr id="102403" name="Rectangle 3"/>
          <p:cNvSpPr>
            <a:spLocks noGrp="1" noChangeArrowheads="1"/>
          </p:cNvSpPr>
          <p:nvPr>
            <p:ph type="body" idx="1"/>
          </p:nvPr>
        </p:nvSpPr>
        <p:spPr bwMode="auto">
          <a:xfrm>
            <a:off x="762000" y="1905000"/>
            <a:ext cx="7696200" cy="403860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2404" name="Rectangle 4"/>
          <p:cNvSpPr>
            <a:spLocks noGrp="1" noChangeArrowheads="1"/>
          </p:cNvSpPr>
          <p:nvPr>
            <p:ph type="dt" sz="half" idx="2"/>
          </p:nvPr>
        </p:nvSpPr>
        <p:spPr bwMode="auto">
          <a:xfrm>
            <a:off x="762000" y="6391275"/>
            <a:ext cx="2057400" cy="45720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algn="ctr">
              <a:defRPr sz="1400"/>
            </a:lvl1pPr>
          </a:lstStyle>
          <a:p>
            <a:fld id="{F3F6BDF9-E0CC-4EE7-A19D-808A8CD656A0}" type="datetimeFigureOut">
              <a:rPr lang="ru-RU"/>
              <a:t>13.02.2023</a:t>
            </a:fld>
            <a:endParaRPr lang="ru-RU"/>
          </a:p>
        </p:txBody>
      </p:sp>
      <p:sp>
        <p:nvSpPr>
          <p:cNvPr id="102405" name="Rectangle 5"/>
          <p:cNvSpPr>
            <a:spLocks noGrp="1" noChangeArrowheads="1"/>
          </p:cNvSpPr>
          <p:nvPr>
            <p:ph type="ftr" sz="quarter" idx="3"/>
          </p:nvPr>
        </p:nvSpPr>
        <p:spPr bwMode="auto">
          <a:xfrm>
            <a:off x="3352800" y="6403975"/>
            <a:ext cx="2895600" cy="45720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2406" name="Rectangle 6"/>
          <p:cNvSpPr>
            <a:spLocks noGrp="1" noChangeArrowheads="1"/>
          </p:cNvSpPr>
          <p:nvPr>
            <p:ph type="sldNum" sz="quarter" idx="4"/>
          </p:nvPr>
        </p:nvSpPr>
        <p:spPr bwMode="auto">
          <a:xfrm>
            <a:off x="6858000" y="6400800"/>
            <a:ext cx="1600200" cy="45720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algn="ctr">
              <a:defRPr sz="1400"/>
            </a:lvl1pPr>
          </a:lstStyle>
          <a:p>
            <a:fld id="{C9A79572-48F3-4F6E-9218-30F12370D20B}" type="slidenum">
              <a:rPr lang="ru-RU"/>
              <a:t>‹#›</a:t>
            </a:fld>
            <a:endParaRPr lang="ru-RU"/>
          </a:p>
        </p:txBody>
      </p:sp>
      <p:grpSp>
        <p:nvGrpSpPr>
          <p:cNvPr id="102407" name="Group 7"/>
          <p:cNvGrpSpPr/>
          <p:nvPr/>
        </p:nvGrpSpPr>
        <p:grpSpPr>
          <a:xfrm>
            <a:off x="168275" y="228600"/>
            <a:ext cx="8823325" cy="6096000"/>
            <a:chOff x="106" y="144"/>
            <a:chExt cx="5558" cy="3840"/>
          </a:xfrm>
        </p:grpSpPr>
        <p:sp>
          <p:nvSpPr>
            <p:cNvPr id="102408"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ln>
            <a:effectLst/>
          </p:spPr>
          <p:txBody>
            <a:bodyPr wrap="none" anchor="ctr"/>
            <a:lstStyle/>
            <a:p>
              <a:pPr algn="ctr"/>
              <a:endParaRPr lang="ru-RU" sz="2400">
                <a:latin typeface="Times New Roman" pitchFamily="18" charset="0"/>
              </a:endParaRPr>
            </a:p>
          </p:txBody>
        </p:sp>
        <p:sp>
          <p:nvSpPr>
            <p:cNvPr id="102409" name="Line 9"/>
            <p:cNvSpPr>
              <a:spLocks noChangeShapeType="1"/>
            </p:cNvSpPr>
            <p:nvPr/>
          </p:nvSpPr>
          <p:spPr bwMode="auto">
            <a:xfrm>
              <a:off x="480" y="1077"/>
              <a:ext cx="4848" cy="0"/>
            </a:xfrm>
            <a:prstGeom prst="line">
              <a:avLst/>
            </a:prstGeom>
            <a:noFill/>
            <a:ln w="38100">
              <a:solidFill>
                <a:schemeClr val="folHlink"/>
              </a:solidFill>
              <a:round/>
            </a:ln>
            <a:effectLst/>
          </p:spPr>
          <p:txBody>
            <a:bodyPr/>
            <a:lstStyle/>
            <a:p>
              <a:endParaRPr lang="ru-RU"/>
            </a:p>
          </p:txBody>
        </p:sp>
      </p:grpSp>
    </p:spTree>
  </p:cSld>
  <p:clrMap bg1="lt1" tx1="dk1" bg2="lt2" tx2="dk2" accent1="accent1" accent2="accent2" accent3="accent3" accent4="accent4" accent5="accent5" accent6="accent6" hlink="hlink" folHlink="folHlink"/>
  <p:sldLayoutIdLst>
    <p:sldLayoutId id="2147483700" r:id="rId1"/>
    <p:sldLayoutId id="2147483705" r:id="rId2"/>
  </p:sldLayoutIdLst>
  <p:transition/>
  <p:timing/>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Arial Black" pitchFamily="34" charset="0"/>
          <a:cs typeface="Arial"/>
        </a:defRPr>
      </a:lvl2pPr>
      <a:lvl3pPr algn="l" rtl="0" fontAlgn="base">
        <a:spcBef>
          <a:spcPct val="0"/>
        </a:spcBef>
        <a:spcAft>
          <a:spcPct val="0"/>
        </a:spcAft>
        <a:defRPr sz="3300">
          <a:solidFill>
            <a:schemeClr val="tx2"/>
          </a:solidFill>
          <a:latin typeface="Arial Black" pitchFamily="34" charset="0"/>
          <a:cs typeface="Arial"/>
        </a:defRPr>
      </a:lvl3pPr>
      <a:lvl4pPr algn="l" rtl="0" fontAlgn="base">
        <a:spcBef>
          <a:spcPct val="0"/>
        </a:spcBef>
        <a:spcAft>
          <a:spcPct val="0"/>
        </a:spcAft>
        <a:defRPr sz="3300">
          <a:solidFill>
            <a:schemeClr val="tx2"/>
          </a:solidFill>
          <a:latin typeface="Arial Black" pitchFamily="34" charset="0"/>
          <a:cs typeface="Arial"/>
        </a:defRPr>
      </a:lvl4pPr>
      <a:lvl5pPr algn="l" rtl="0" fontAlgn="base">
        <a:spcBef>
          <a:spcPct val="0"/>
        </a:spcBef>
        <a:spcAft>
          <a:spcPct val="0"/>
        </a:spcAft>
        <a:defRPr sz="3300">
          <a:solidFill>
            <a:schemeClr val="tx2"/>
          </a:solidFill>
          <a:latin typeface="Arial Black" pitchFamily="34" charset="0"/>
          <a:cs typeface="Arial"/>
        </a:defRPr>
      </a:lvl5pPr>
      <a:lvl6pPr marL="457200" algn="l" rtl="0" fontAlgn="base">
        <a:spcBef>
          <a:spcPct val="0"/>
        </a:spcBef>
        <a:spcAft>
          <a:spcPct val="0"/>
        </a:spcAft>
        <a:defRPr sz="3300">
          <a:solidFill>
            <a:schemeClr val="tx2"/>
          </a:solidFill>
          <a:latin typeface="Arial Black" pitchFamily="34" charset="0"/>
          <a:cs typeface="Arial"/>
        </a:defRPr>
      </a:lvl6pPr>
      <a:lvl7pPr marL="914400" algn="l" rtl="0" fontAlgn="base">
        <a:spcBef>
          <a:spcPct val="0"/>
        </a:spcBef>
        <a:spcAft>
          <a:spcPct val="0"/>
        </a:spcAft>
        <a:defRPr sz="3300">
          <a:solidFill>
            <a:schemeClr val="tx2"/>
          </a:solidFill>
          <a:latin typeface="Arial Black" pitchFamily="34" charset="0"/>
          <a:cs typeface="Arial"/>
        </a:defRPr>
      </a:lvl7pPr>
      <a:lvl8pPr marL="1371600" algn="l" rtl="0" fontAlgn="base">
        <a:spcBef>
          <a:spcPct val="0"/>
        </a:spcBef>
        <a:spcAft>
          <a:spcPct val="0"/>
        </a:spcAft>
        <a:defRPr sz="3300">
          <a:solidFill>
            <a:schemeClr val="tx2"/>
          </a:solidFill>
          <a:latin typeface="Arial Black" pitchFamily="34" charset="0"/>
          <a:cs typeface="Arial"/>
        </a:defRPr>
      </a:lvl8pPr>
      <a:lvl9pPr marL="1828800" algn="l" rtl="0" fontAlgn="base">
        <a:spcBef>
          <a:spcPct val="0"/>
        </a:spcBef>
        <a:spcAft>
          <a:spcPct val="0"/>
        </a:spcAft>
        <a:defRPr sz="3300">
          <a:solidFill>
            <a:schemeClr val="tx2"/>
          </a:solidFill>
          <a:latin typeface="Arial Black" pitchFamily="34" charset="0"/>
          <a:cs typeface="Arial"/>
        </a:defRPr>
      </a:lvl9pPr>
    </p:titleStyle>
    <p:bodyStyle>
      <a:lvl1pPr marL="342900" indent="-342900" algn="l" rtl="0" fontAlgn="base">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150000"/>
        <a:buChar char="•"/>
        <a:defRPr sz="2600">
          <a:solidFill>
            <a:schemeClr val="tx1"/>
          </a:solidFill>
          <a:latin typeface="+mn-lt"/>
          <a:cs typeface="+mn-cs"/>
        </a:defRPr>
      </a:lvl2pPr>
      <a:lvl3pPr marL="1143000" indent="-228600" algn="l" rtl="0" fontAlgn="base">
        <a:spcBef>
          <a:spcPct val="20000"/>
        </a:spcBef>
        <a:spcAft>
          <a:spcPct val="0"/>
        </a:spcAft>
        <a:buClr>
          <a:schemeClr val="tx1"/>
        </a:buClr>
        <a:buSzPct val="150000"/>
        <a:buChar char="•"/>
        <a:defRPr sz="2200">
          <a:solidFill>
            <a:schemeClr val="tx1"/>
          </a:solidFill>
          <a:latin typeface="+mn-lt"/>
          <a:cs typeface="+mn-cs"/>
        </a:defRPr>
      </a:lvl3pPr>
      <a:lvl4pPr marL="1600200" indent="-228600" algn="l" rtl="0" fontAlgn="base">
        <a:spcBef>
          <a:spcPct val="20000"/>
        </a:spcBef>
        <a:spcAft>
          <a:spcPct val="0"/>
        </a:spcAft>
        <a:buClr>
          <a:schemeClr val="tx2"/>
        </a:buClr>
        <a:buSzPct val="150000"/>
        <a:buChar char="•"/>
        <a:defRPr sz="2000">
          <a:solidFill>
            <a:schemeClr val="tx1"/>
          </a:solidFill>
          <a:latin typeface="+mn-lt"/>
          <a:cs typeface="+mn-cs"/>
        </a:defRPr>
      </a:lvl4pPr>
      <a:lvl5pPr marL="2057400" indent="-228600" algn="l" rtl="0" fontAlgn="base">
        <a:spcBef>
          <a:spcPct val="20000"/>
        </a:spcBef>
        <a:spcAft>
          <a:spcPct val="0"/>
        </a:spcAft>
        <a:buClr>
          <a:schemeClr val="folHlink"/>
        </a:buClr>
        <a:buSzPct val="150000"/>
        <a:buChar char="•"/>
        <a:defRPr sz="2000">
          <a:solidFill>
            <a:schemeClr val="tx1"/>
          </a:solidFill>
          <a:latin typeface="+mn-lt"/>
          <a:cs typeface="+mn-cs"/>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cs typeface="+mn-cs"/>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cs typeface="+mn-cs"/>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cs typeface="+mn-cs"/>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 Id="rId3" Type="http://schemas.openxmlformats.org/officeDocument/2006/relationships/image" Target="../media/image10.jpeg" /><Relationship Id="rId4" Type="http://schemas.openxmlformats.org/officeDocument/2006/relationships/image" Target="../media/image11.jpeg" /><Relationship Id="rId5" Type="http://schemas.openxmlformats.org/officeDocument/2006/relationships/image" Target="../media/image12.jpeg" /><Relationship Id="rId6" Type="http://schemas.openxmlformats.org/officeDocument/2006/relationships/image" Target="../media/image13.jpeg" /><Relationship Id="rId7" Type="http://schemas.openxmlformats.org/officeDocument/2006/relationships/image" Target="../media/image14.jpeg" /><Relationship Id="rId8" Type="http://schemas.openxmlformats.org/officeDocument/2006/relationships/image" Target="../media/image15.jpe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6.jpeg" /><Relationship Id="rId3" Type="http://schemas.openxmlformats.org/officeDocument/2006/relationships/image" Target="../media/image17.jpe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8.jpeg" /><Relationship Id="rId3" Type="http://schemas.openxmlformats.org/officeDocument/2006/relationships/image" Target="../media/image19.jpeg" /><Relationship Id="rId4" Type="http://schemas.openxmlformats.org/officeDocument/2006/relationships/image" Target="../media/image20.jpe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1.jpeg" /><Relationship Id="rId3" Type="http://schemas.openxmlformats.org/officeDocument/2006/relationships/image" Target="../media/image22.jpe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3.jpeg" /><Relationship Id="rId3" Type="http://schemas.openxmlformats.org/officeDocument/2006/relationships/image" Target="../media/image24.jpe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25.jpeg" /><Relationship Id="rId3" Type="http://schemas.openxmlformats.org/officeDocument/2006/relationships/image" Target="../media/image26.jpeg" /><Relationship Id="rId4" Type="http://schemas.openxmlformats.org/officeDocument/2006/relationships/image" Target="../media/image27.jpeg" /><Relationship Id="rId5" Type="http://schemas.openxmlformats.org/officeDocument/2006/relationships/image" Target="../media/image28.jpe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29.jpeg" /><Relationship Id="rId3" Type="http://schemas.openxmlformats.org/officeDocument/2006/relationships/image" Target="../media/image30.jpeg" /><Relationship Id="rId4" Type="http://schemas.openxmlformats.org/officeDocument/2006/relationships/image" Target="../media/image31.jpeg" /><Relationship Id="rId5" Type="http://schemas.openxmlformats.org/officeDocument/2006/relationships/image" Target="../media/image32.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33.jpeg" /><Relationship Id="rId3" Type="http://schemas.openxmlformats.org/officeDocument/2006/relationships/image" Target="../media/image34.jpe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jpeg" /><Relationship Id="rId3" Type="http://schemas.openxmlformats.org/officeDocument/2006/relationships/image" Target="../media/image2.jpeg" /><Relationship Id="rId4" Type="http://schemas.openxmlformats.org/officeDocument/2006/relationships/image" Target="../media/image3.jpeg" /><Relationship Id="rId5" Type="http://schemas.openxmlformats.org/officeDocument/2006/relationships/image" Target="../media/image4.jpe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5.jpeg" /><Relationship Id="rId3" Type="http://schemas.openxmlformats.org/officeDocument/2006/relationships/image" Target="../media/image6.jpe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7.jpeg" /><Relationship Id="rId3" Type="http://schemas.openxmlformats.org/officeDocument/2006/relationships/image" Target="../media/image8.jpeg" /><Relationship Id="rId4" Type="http://schemas.openxmlformats.org/officeDocument/2006/relationships/image" Target="../media/image9.jpeg" /></Relationships>
</file>

<file path=ppt/slides/slide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4337" name="Заголовок 3"/>
          <p:cNvSpPr>
            <a:spLocks noGrp="1"/>
          </p:cNvSpPr>
          <p:nvPr>
            <p:ph type="ctrTitle" idx="4294967295"/>
          </p:nvPr>
        </p:nvSpPr>
        <p:spPr>
          <a:xfrm>
            <a:off x="685800" y="1341438"/>
            <a:ext cx="7772400" cy="2259012"/>
          </a:xfrm>
        </p:spPr>
        <p:txBody>
          <a:bodyPr anchor="ctr"/>
          <a:lstStyle/>
          <a:p>
            <a:pPr algn="ctr"/>
            <a:br>
              <a:rPr lang="ru-RU" sz="4500" i="1">
                <a:latin typeface="Times New Roman" pitchFamily="18" charset="0"/>
                <a:cs typeface="Times New Roman" pitchFamily="18" charset="0"/>
              </a:rPr>
            </a:br>
            <a:br>
              <a:rPr lang="ru-RU" sz="4500" i="1">
                <a:latin typeface="Times New Roman" pitchFamily="18" charset="0"/>
                <a:cs typeface="Times New Roman" pitchFamily="18" charset="0"/>
              </a:rPr>
            </a:br>
            <a:r>
              <a:rPr lang="ru-RU" sz="2500" i="1">
                <a:solidFill>
                  <a:schemeClr val="tx1"/>
                </a:solidFill>
                <a:latin typeface="Times New Roman" pitchFamily="18" charset="0"/>
                <a:cs typeface="Times New Roman" pitchFamily="18" charset="0"/>
              </a:rPr>
              <a:t>Мастер- класс</a:t>
            </a:r>
            <a:br>
              <a:rPr lang="ru-RU" sz="2500" i="1">
                <a:solidFill>
                  <a:schemeClr val="tx1"/>
                </a:solidFill>
                <a:latin typeface="Times New Roman" pitchFamily="18" charset="0"/>
                <a:cs typeface="Times New Roman" pitchFamily="18" charset="0"/>
              </a:rPr>
            </a:br>
            <a:r>
              <a:rPr lang="ru-RU" sz="2500" i="1">
                <a:solidFill>
                  <a:schemeClr val="tx1"/>
                </a:solidFill>
                <a:latin typeface="Times New Roman" pitchFamily="18" charset="0"/>
                <a:cs typeface="Times New Roman" pitchFamily="18" charset="0"/>
              </a:rPr>
              <a:t>«</a:t>
            </a:r>
            <a:r>
              <a:rPr lang="ru-RU" sz="2500" b="1" i="1">
                <a:solidFill>
                  <a:schemeClr val="tx1"/>
                </a:solidFill>
                <a:latin typeface="Times New Roman" pitchFamily="18" charset="0"/>
                <a:cs typeface="Times New Roman" pitchFamily="18" charset="0"/>
              </a:rPr>
              <a:t>Изготовление нетрадиционного оборудования для проведения дыхательной гимнастики»</a:t>
            </a:r>
            <a:endParaRPr lang="ru-RU" sz="2500" i="1">
              <a:solidFill>
                <a:schemeClr val="tx1"/>
              </a:solidFill>
              <a:latin typeface="Times New Roman" pitchFamily="18" charset="0"/>
              <a:cs typeface="Times New Roman" panose="02020603050405020304" pitchFamily="18" charset="0"/>
            </a:endParaRPr>
          </a:p>
        </p:txBody>
      </p:sp>
      <p:sp>
        <p:nvSpPr>
          <p:cNvPr id="14338" name="Подзаголовок 4"/>
          <p:cNvSpPr>
            <a:spLocks noGrp="1"/>
          </p:cNvSpPr>
          <p:nvPr>
            <p:ph type="subTitle" idx="4294967295"/>
          </p:nvPr>
        </p:nvSpPr>
        <p:spPr>
          <a:xfrm>
            <a:off x="5756275" y="5081588"/>
            <a:ext cx="2624138" cy="704850"/>
          </a:xfrm>
        </p:spPr>
        <p:txBody>
          <a:bodyPr/>
          <a:lstStyle/>
          <a:p>
            <a:pPr marL="0" indent="0">
              <a:buFont typeface="Wingdings" pitchFamily="2" charset="2"/>
              <a:buNone/>
            </a:pPr>
            <a:r>
              <a:rPr lang="ru-RU" altLang="ru-RU" sz="2500">
                <a:latin typeface="Times New Roman" pitchFamily="18" charset="0"/>
                <a:cs typeface="Times New Roman" pitchFamily="18" charset="0"/>
              </a:rPr>
              <a:t>Составила:</a:t>
            </a:r>
          </a:p>
          <a:p>
            <a:pPr marL="0" indent="0">
              <a:buFont typeface="Wingdings" pitchFamily="2" charset="2"/>
              <a:buNone/>
            </a:pPr>
            <a:r>
              <a:rPr lang="ru-RU" altLang="ru-RU" sz="1900">
                <a:latin typeface="Times New Roman" pitchFamily="18" charset="0"/>
                <a:cs typeface="Times New Roman" pitchFamily="18" charset="0"/>
              </a:rPr>
              <a:t>воспитатель Черняк Дарья Юрьевна</a:t>
            </a:r>
          </a:p>
        </p:txBody>
      </p:sp>
      <p:sp>
        <p:nvSpPr>
          <p:cNvPr id="14339" name="Прямоугольник 5"/>
          <p:cNvSpPr>
            <a:spLocks noChangeArrowheads="1"/>
          </p:cNvSpPr>
          <p:nvPr/>
        </p:nvSpPr>
        <p:spPr bwMode="auto">
          <a:xfrm>
            <a:off x="1476375" y="188913"/>
            <a:ext cx="7127875" cy="1661993"/>
          </a:xfrm>
          <a:prstGeom prst="rect">
            <a:avLst/>
          </a:prstGeom>
          <a:noFill/>
          <a:ln w="9525">
            <a:noFill/>
            <a:miter lim="800000"/>
          </a:ln>
        </p:spPr>
        <p:txBody>
          <a:bodyPr>
            <a:spAutoFit/>
          </a:bodyPr>
          <a:lstStyle/>
          <a:p>
            <a:pPr algn="ctr"/>
            <a:endParaRPr lang="ru-RU">
              <a:solidFill>
                <a:srgbClr val="000000"/>
              </a:solidFill>
              <a:latin typeface="Times New Roman" pitchFamily="18" charset="0"/>
              <a:cs typeface="Times New Roman" panose="02020603050405020304" pitchFamily="18" charset="0"/>
            </a:endParaRPr>
          </a:p>
          <a:p>
            <a:pPr algn="ctr"/>
            <a:r>
              <a:rPr lang="ru-RU" sz="1400">
                <a:latin typeface="Times New Roman" pitchFamily="18" charset="0"/>
              </a:rPr>
              <a:t>Муниципальное автономное дошкольное образовательное учреждение </a:t>
            </a:r>
          </a:p>
          <a:p>
            <a:pPr algn="ctr"/>
            <a:r>
              <a:rPr lang="ru-RU" sz="1400">
                <a:latin typeface="Times New Roman" pitchFamily="18" charset="0"/>
              </a:rPr>
              <a:t>Тюменского муниципального района Боровский детский сад «Журавушка» общеразвивающего вида с приоритетным осуществлением деятельности по познавательно-речевому направлению развития детей</a:t>
            </a:r>
            <a:br>
              <a:rPr lang="ru-RU" sz="1400">
                <a:latin typeface="Times New Roman" pitchFamily="18" charset="0"/>
              </a:rPr>
            </a:br>
            <a:br>
              <a:rPr lang="ru-RU" sz="1400">
                <a:latin typeface="Times New Roman" pitchFamily="18" charset="0"/>
              </a:rPr>
            </a:br>
            <a:endParaRPr lang="ru-RU" sz="1400">
              <a:latin typeface="Times New Roman" pitchFamily="18" charset="0"/>
            </a:endParaRPr>
          </a:p>
        </p:txBody>
      </p:sp>
    </p:spTree>
  </p:cSld>
  <p:clrMapOvr>
    <a:masterClrMapping/>
  </p:clrMapOvr>
  <p:transition/>
  <p:timing/>
</p:sld>
</file>

<file path=ppt/slides/slide1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5601" name="Заголовок 1"/>
          <p:cNvSpPr>
            <a:spLocks noGrp="1"/>
          </p:cNvSpPr>
          <p:nvPr>
            <p:ph type="title" idx="4294967295"/>
          </p:nvPr>
        </p:nvSpPr>
        <p:spPr/>
        <p:txBody>
          <a:bodyPr anchor="ctr"/>
          <a:lstStyle/>
          <a:p>
            <a:pPr algn="ctr"/>
            <a:r>
              <a:rPr lang="ru-RU"/>
              <a:t>   </a:t>
            </a:r>
            <a:r>
              <a:rPr lang="ru-RU" b="1">
                <a:effectLst>
                  <a:outerShdw blurRad="38100" dist="38100" dir="2700000" algn="tl">
                    <a:srgbClr val="C0C0C0"/>
                  </a:outerShdw>
                </a:effectLst>
                <a:latin typeface="Times New Roman" pitchFamily="18" charset="0"/>
                <a:cs typeface="Times New Roman" pitchFamily="18" charset="0"/>
              </a:rPr>
              <a:t>Дыхательный тренажер </a:t>
            </a:r>
            <a:br>
              <a:rPr lang="ru-RU" b="1">
                <a:effectLst>
                  <a:outerShdw blurRad="38100" dist="38100" dir="2700000" algn="tl">
                    <a:srgbClr val="C0C0C0"/>
                  </a:outerShdw>
                </a:effectLst>
                <a:latin typeface="Times New Roman" pitchFamily="18" charset="0"/>
                <a:cs typeface="Times New Roman" pitchFamily="18" charset="0"/>
              </a:rPr>
            </a:br>
            <a:r>
              <a:rPr lang="ru-RU" b="1">
                <a:effectLst>
                  <a:outerShdw blurRad="38100" dist="38100" dir="2700000" algn="tl">
                    <a:srgbClr val="C0C0C0"/>
                  </a:outerShdw>
                </a:effectLst>
                <a:latin typeface="Times New Roman" pitchFamily="18" charset="0"/>
                <a:cs typeface="Times New Roman" pitchFamily="18" charset="0"/>
              </a:rPr>
              <a:t>   «Листочки», «Облако»</a:t>
            </a:r>
          </a:p>
        </p:txBody>
      </p:sp>
      <p:pic>
        <p:nvPicPr>
          <p:cNvPr id="25603" name="Picture 3"/>
          <p:cNvPicPr>
            <a:picLocks noChangeAspect="1" noChangeArrowheads="1"/>
          </p:cNvPicPr>
          <p:nvPr/>
        </p:nvPicPr>
        <p:blipFill>
          <a:blip r:embed="rId3"/>
          <a:stretch>
            <a:fillRect/>
          </a:stretch>
        </p:blipFill>
        <p:spPr bwMode="auto">
          <a:xfrm>
            <a:off x="3132138" y="16030575"/>
            <a:ext cx="1152525" cy="1152525"/>
          </a:xfrm>
          <a:prstGeom prst="rect">
            <a:avLst/>
          </a:prstGeom>
          <a:noFill/>
          <a:ln w="9525">
            <a:noFill/>
            <a:miter lim="800000"/>
          </a:ln>
        </p:spPr>
      </p:pic>
      <p:pic>
        <p:nvPicPr>
          <p:cNvPr id="25604" name="Picture 3"/>
          <p:cNvPicPr>
            <a:picLocks noChangeAspect="1" noChangeArrowheads="1"/>
          </p:cNvPicPr>
          <p:nvPr/>
        </p:nvPicPr>
        <p:blipFill>
          <a:blip r:embed="rId4"/>
          <a:stretch>
            <a:fillRect/>
          </a:stretch>
        </p:blipFill>
        <p:spPr bwMode="auto">
          <a:xfrm>
            <a:off x="1331913" y="14230350"/>
            <a:ext cx="2952750" cy="2952750"/>
          </a:xfrm>
          <a:prstGeom prst="rect">
            <a:avLst/>
          </a:prstGeom>
          <a:noFill/>
          <a:ln w="9525">
            <a:noFill/>
            <a:miter lim="800000"/>
          </a:ln>
        </p:spPr>
      </p:pic>
      <p:pic>
        <p:nvPicPr>
          <p:cNvPr id="25605" name="Picture 3"/>
          <p:cNvPicPr>
            <a:picLocks noChangeAspect="1" noChangeArrowheads="1"/>
          </p:cNvPicPr>
          <p:nvPr/>
        </p:nvPicPr>
        <p:blipFill>
          <a:blip r:embed="rId5"/>
          <a:stretch>
            <a:fillRect/>
          </a:stretch>
        </p:blipFill>
        <p:spPr bwMode="auto">
          <a:xfrm>
            <a:off x="1484313" y="14382750"/>
            <a:ext cx="2952750" cy="2952750"/>
          </a:xfrm>
          <a:prstGeom prst="rect">
            <a:avLst/>
          </a:prstGeom>
          <a:noFill/>
          <a:ln w="9525">
            <a:noFill/>
            <a:miter lim="800000"/>
          </a:ln>
        </p:spPr>
      </p:pic>
      <p:pic>
        <p:nvPicPr>
          <p:cNvPr id="25608" name="Picture 8" descr="20230209_114306"/>
          <p:cNvPicPr>
            <a:picLocks noChangeAspect="1" noChangeArrowheads="1"/>
          </p:cNvPicPr>
          <p:nvPr/>
        </p:nvPicPr>
        <p:blipFill>
          <a:blip r:embed="rId6"/>
          <a:stretch>
            <a:fillRect/>
          </a:stretch>
        </p:blipFill>
        <p:spPr bwMode="auto">
          <a:xfrm>
            <a:off x="827088" y="1989138"/>
            <a:ext cx="2266950" cy="4032250"/>
          </a:xfrm>
          <a:prstGeom prst="rect">
            <a:avLst/>
          </a:prstGeom>
          <a:noFill/>
        </p:spPr>
      </p:pic>
      <p:pic>
        <p:nvPicPr>
          <p:cNvPr id="25609" name="Picture 9" descr="20230209_114323"/>
          <p:cNvPicPr>
            <a:picLocks noChangeAspect="1" noChangeArrowheads="1"/>
          </p:cNvPicPr>
          <p:nvPr/>
        </p:nvPicPr>
        <p:blipFill>
          <a:blip r:embed="rId7"/>
          <a:stretch>
            <a:fillRect/>
          </a:stretch>
        </p:blipFill>
        <p:spPr bwMode="auto">
          <a:xfrm>
            <a:off x="3492500" y="1989138"/>
            <a:ext cx="2268538" cy="4032250"/>
          </a:xfrm>
          <a:prstGeom prst="rect">
            <a:avLst/>
          </a:prstGeom>
          <a:noFill/>
        </p:spPr>
      </p:pic>
      <p:pic>
        <p:nvPicPr>
          <p:cNvPr id="25610" name="Picture 10" descr="20230209_120117"/>
          <p:cNvPicPr>
            <a:picLocks noChangeAspect="1" noChangeArrowheads="1"/>
          </p:cNvPicPr>
          <p:nvPr/>
        </p:nvPicPr>
        <p:blipFill>
          <a:blip r:embed="rId8"/>
          <a:stretch>
            <a:fillRect/>
          </a:stretch>
        </p:blipFill>
        <p:spPr bwMode="auto">
          <a:xfrm>
            <a:off x="6156325" y="1989139"/>
            <a:ext cx="2308225" cy="4032250"/>
          </a:xfrm>
          <a:prstGeom prst="rect">
            <a:avLst/>
          </a:prstGeom>
          <a:noFill/>
        </p:spPr>
      </p:pic>
    </p:spTree>
  </p:cSld>
  <p:clrMapOvr>
    <a:masterClrMapping/>
  </p:clrMapOvr>
  <p:transition/>
  <p:timing/>
</p:sld>
</file>

<file path=ppt/slides/slide1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7649" name="Заголовок 1"/>
          <p:cNvSpPr>
            <a:spLocks noGrp="1"/>
          </p:cNvSpPr>
          <p:nvPr>
            <p:ph type="title" idx="4294967295"/>
          </p:nvPr>
        </p:nvSpPr>
        <p:spPr/>
        <p:txBody>
          <a:bodyPr anchor="ctr"/>
          <a:lstStyle/>
          <a:p>
            <a:pPr algn="ctr"/>
            <a:r>
              <a:rPr lang="ru-RU" sz="2900">
                <a:latin typeface="Times New Roman" pitchFamily="18" charset="0"/>
                <a:cs typeface="Times New Roman" pitchFamily="18" charset="0"/>
              </a:rPr>
              <a:t>              </a:t>
            </a:r>
            <a:r>
              <a:rPr lang="ru-RU" sz="2900" b="1">
                <a:effectLst>
                  <a:outerShdw blurRad="38100" dist="38100" dir="2700000" algn="tl">
                    <a:srgbClr val="C0C0C0"/>
                  </a:outerShdw>
                </a:effectLst>
                <a:latin typeface="Times New Roman" pitchFamily="18" charset="0"/>
                <a:cs typeface="Times New Roman" pitchFamily="18" charset="0"/>
              </a:rPr>
              <a:t>Дыхательный тренажер  </a:t>
            </a:r>
            <a:br>
              <a:rPr lang="ru-RU" sz="2900" b="1">
                <a:effectLst>
                  <a:outerShdw blurRad="38100" dist="38100" dir="2700000" algn="tl">
                    <a:srgbClr val="C0C0C0"/>
                  </a:outerShdw>
                </a:effectLst>
                <a:latin typeface="Times New Roman" pitchFamily="18" charset="0"/>
                <a:cs typeface="Times New Roman" pitchFamily="18" charset="0"/>
              </a:rPr>
            </a:br>
            <a:r>
              <a:rPr lang="ru-RU" sz="2900" b="1">
                <a:effectLst>
                  <a:outerShdw blurRad="38100" dist="38100" dir="2700000" algn="tl">
                    <a:srgbClr val="C0C0C0"/>
                  </a:outerShdw>
                </a:effectLst>
                <a:latin typeface="Times New Roman" pitchFamily="18" charset="0"/>
                <a:cs typeface="Times New Roman" pitchFamily="18" charset="0"/>
              </a:rPr>
              <a:t>            «Буря в стакане», «Вертушки»</a:t>
            </a:r>
          </a:p>
        </p:txBody>
      </p:sp>
      <p:pic>
        <p:nvPicPr>
          <p:cNvPr id="27653" name="Picture 5" descr="20230209_114355"/>
          <p:cNvPicPr>
            <a:picLocks noChangeAspect="1" noChangeArrowheads="1"/>
          </p:cNvPicPr>
          <p:nvPr/>
        </p:nvPicPr>
        <p:blipFill>
          <a:blip r:embed="rId2"/>
          <a:stretch>
            <a:fillRect/>
          </a:stretch>
        </p:blipFill>
        <p:spPr bwMode="auto">
          <a:xfrm>
            <a:off x="1403350" y="1844675"/>
            <a:ext cx="2517775" cy="4248621"/>
          </a:xfrm>
          <a:prstGeom prst="rect">
            <a:avLst/>
          </a:prstGeom>
          <a:noFill/>
        </p:spPr>
      </p:pic>
      <p:pic>
        <p:nvPicPr>
          <p:cNvPr id="27654" name="Picture 6" descr="20230209_114435"/>
          <p:cNvPicPr>
            <a:picLocks noChangeAspect="1" noChangeArrowheads="1"/>
          </p:cNvPicPr>
          <p:nvPr/>
        </p:nvPicPr>
        <p:blipFill>
          <a:blip r:embed="rId3"/>
          <a:stretch>
            <a:fillRect/>
          </a:stretch>
        </p:blipFill>
        <p:spPr bwMode="auto">
          <a:xfrm>
            <a:off x="5148263" y="1844675"/>
            <a:ext cx="2517775" cy="4248621"/>
          </a:xfrm>
          <a:prstGeom prst="rect">
            <a:avLst/>
          </a:prstGeom>
          <a:noFill/>
        </p:spPr>
      </p:pic>
    </p:spTree>
  </p:cSld>
  <p:clrMapOvr>
    <a:masterClrMapping/>
  </p:clrMapOvr>
  <p:transition/>
  <p:timing/>
</p:sld>
</file>

<file path=ppt/slides/slide1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8673" name="Заголовок 1"/>
          <p:cNvSpPr>
            <a:spLocks noGrp="1"/>
          </p:cNvSpPr>
          <p:nvPr>
            <p:ph type="title" idx="4294967295"/>
          </p:nvPr>
        </p:nvSpPr>
        <p:spPr/>
        <p:txBody>
          <a:bodyPr anchor="ctr"/>
          <a:lstStyle/>
          <a:p>
            <a:pPr algn="ctr"/>
            <a:r>
              <a:rPr lang="ru-RU" sz="2900"/>
              <a:t>      </a:t>
            </a:r>
            <a:r>
              <a:rPr lang="ru-RU" sz="2900" b="1">
                <a:effectLst>
                  <a:outerShdw blurRad="38100" dist="38100" dir="2700000" algn="tl">
                    <a:srgbClr val="C0C0C0"/>
                  </a:outerShdw>
                </a:effectLst>
                <a:latin typeface="Times New Roman" pitchFamily="18" charset="0"/>
                <a:cs typeface="Times New Roman" pitchFamily="18" charset="0"/>
              </a:rPr>
              <a:t>Дыхательный тренажер</a:t>
            </a:r>
            <a:br>
              <a:rPr lang="ru-RU" sz="2900" b="1">
                <a:effectLst>
                  <a:outerShdw blurRad="38100" dist="38100" dir="2700000" algn="tl">
                    <a:srgbClr val="C0C0C0"/>
                  </a:outerShdw>
                </a:effectLst>
                <a:latin typeface="Times New Roman" pitchFamily="18" charset="0"/>
                <a:cs typeface="Times New Roman" pitchFamily="18" charset="0"/>
              </a:rPr>
            </a:br>
            <a:r>
              <a:rPr lang="ru-RU" sz="2900" b="1">
                <a:effectLst>
                  <a:outerShdw blurRad="38100" dist="38100" dir="2700000" algn="tl">
                    <a:srgbClr val="C0C0C0"/>
                  </a:outerShdw>
                </a:effectLst>
                <a:latin typeface="Times New Roman" pitchFamily="18" charset="0"/>
                <a:cs typeface="Times New Roman" pitchFamily="18" charset="0"/>
              </a:rPr>
              <a:t>        «Облако», «Осьминоги», «Снеговик»</a:t>
            </a:r>
          </a:p>
        </p:txBody>
      </p:sp>
      <p:pic>
        <p:nvPicPr>
          <p:cNvPr id="28678" name="Picture 6" descr="20230209_115020"/>
          <p:cNvPicPr>
            <a:picLocks noChangeAspect="1" noChangeArrowheads="1"/>
          </p:cNvPicPr>
          <p:nvPr/>
        </p:nvPicPr>
        <p:blipFill>
          <a:blip r:embed="rId2"/>
          <a:stretch>
            <a:fillRect/>
          </a:stretch>
        </p:blipFill>
        <p:spPr bwMode="auto">
          <a:xfrm>
            <a:off x="827088" y="1916113"/>
            <a:ext cx="2389187" cy="4249737"/>
          </a:xfrm>
          <a:prstGeom prst="rect">
            <a:avLst/>
          </a:prstGeom>
          <a:noFill/>
        </p:spPr>
      </p:pic>
      <p:pic>
        <p:nvPicPr>
          <p:cNvPr id="28679" name="Picture 7" descr="20230209_114800"/>
          <p:cNvPicPr>
            <a:picLocks noChangeAspect="1" noChangeArrowheads="1"/>
          </p:cNvPicPr>
          <p:nvPr/>
        </p:nvPicPr>
        <p:blipFill>
          <a:blip r:embed="rId3"/>
          <a:stretch>
            <a:fillRect/>
          </a:stretch>
        </p:blipFill>
        <p:spPr bwMode="auto">
          <a:xfrm>
            <a:off x="3276600" y="1916113"/>
            <a:ext cx="2390775" cy="4249737"/>
          </a:xfrm>
          <a:prstGeom prst="rect">
            <a:avLst/>
          </a:prstGeom>
          <a:noFill/>
        </p:spPr>
      </p:pic>
      <p:pic>
        <p:nvPicPr>
          <p:cNvPr id="28680" name="Picture 8" descr="20230209_115430"/>
          <p:cNvPicPr>
            <a:picLocks noChangeAspect="1" noChangeArrowheads="1"/>
          </p:cNvPicPr>
          <p:nvPr/>
        </p:nvPicPr>
        <p:blipFill>
          <a:blip r:embed="rId4"/>
          <a:stretch>
            <a:fillRect/>
          </a:stretch>
        </p:blipFill>
        <p:spPr bwMode="auto">
          <a:xfrm>
            <a:off x="5795963" y="1916113"/>
            <a:ext cx="2390775" cy="4249737"/>
          </a:xfrm>
          <a:prstGeom prst="rect">
            <a:avLst/>
          </a:prstGeom>
          <a:noFill/>
        </p:spPr>
      </p:pic>
    </p:spTree>
  </p:cSld>
  <p:clrMapOvr>
    <a:masterClrMapping/>
  </p:clrMapOvr>
  <p:transition/>
  <p:timing/>
</p:sld>
</file>

<file path=ppt/slides/slide1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9697" name="Заголовок 1"/>
          <p:cNvSpPr>
            <a:spLocks noGrp="1"/>
          </p:cNvSpPr>
          <p:nvPr>
            <p:ph type="title" idx="4294967295"/>
          </p:nvPr>
        </p:nvSpPr>
        <p:spPr/>
        <p:txBody>
          <a:bodyPr anchor="ctr"/>
          <a:lstStyle/>
          <a:p>
            <a:pPr algn="ctr"/>
            <a:r>
              <a:rPr lang="ru-RU" b="1">
                <a:effectLst>
                  <a:outerShdw blurRad="38100" dist="38100" dir="2700000" algn="tl">
                    <a:srgbClr val="C0C0C0"/>
                  </a:outerShdw>
                </a:effectLst>
                <a:latin typeface="Times New Roman" pitchFamily="18" charset="0"/>
                <a:cs typeface="Times New Roman" pitchFamily="18" charset="0"/>
              </a:rPr>
              <a:t>Дыхательный тренажер </a:t>
            </a:r>
            <a:br>
              <a:rPr lang="ru-RU" b="1">
                <a:effectLst>
                  <a:outerShdw blurRad="38100" dist="38100" dir="2700000" algn="tl">
                    <a:srgbClr val="C0C0C0"/>
                  </a:outerShdw>
                </a:effectLst>
                <a:latin typeface="Times New Roman" pitchFamily="18" charset="0"/>
                <a:cs typeface="Times New Roman" pitchFamily="18" charset="0"/>
              </a:rPr>
            </a:br>
            <a:r>
              <a:rPr lang="ru-RU" b="1">
                <a:effectLst>
                  <a:outerShdw blurRad="38100" dist="38100" dir="2700000" algn="tl">
                    <a:srgbClr val="C0C0C0"/>
                  </a:outerShdw>
                </a:effectLst>
                <a:latin typeface="Times New Roman" pitchFamily="18" charset="0"/>
                <a:cs typeface="Times New Roman" pitchFamily="18" charset="0"/>
              </a:rPr>
              <a:t>«Вертолет»</a:t>
            </a:r>
          </a:p>
        </p:txBody>
      </p:sp>
      <p:pic>
        <p:nvPicPr>
          <p:cNvPr id="29701" name="Picture 5" descr="20230209_115450"/>
          <p:cNvPicPr>
            <a:picLocks noChangeAspect="1" noChangeArrowheads="1"/>
          </p:cNvPicPr>
          <p:nvPr/>
        </p:nvPicPr>
        <p:blipFill>
          <a:blip r:embed="rId2"/>
          <a:stretch>
            <a:fillRect/>
          </a:stretch>
        </p:blipFill>
        <p:spPr bwMode="auto">
          <a:xfrm>
            <a:off x="1619250" y="1773238"/>
            <a:ext cx="2517775" cy="4476750"/>
          </a:xfrm>
          <a:prstGeom prst="rect">
            <a:avLst/>
          </a:prstGeom>
          <a:noFill/>
        </p:spPr>
      </p:pic>
      <p:pic>
        <p:nvPicPr>
          <p:cNvPr id="29702" name="Picture 6" descr="20230209_115501"/>
          <p:cNvPicPr>
            <a:picLocks noChangeAspect="1" noChangeArrowheads="1"/>
          </p:cNvPicPr>
          <p:nvPr/>
        </p:nvPicPr>
        <p:blipFill>
          <a:blip r:embed="rId3"/>
          <a:stretch>
            <a:fillRect/>
          </a:stretch>
        </p:blipFill>
        <p:spPr bwMode="auto">
          <a:xfrm>
            <a:off x="5219700" y="1773238"/>
            <a:ext cx="2517775" cy="4476750"/>
          </a:xfrm>
          <a:prstGeom prst="rect">
            <a:avLst/>
          </a:prstGeom>
          <a:noFill/>
        </p:spPr>
      </p:pic>
    </p:spTree>
  </p:cSld>
  <p:clrMapOvr>
    <a:masterClrMapping/>
  </p:clrMapOvr>
  <p:transition/>
  <p:timing/>
</p:sld>
</file>

<file path=ppt/slides/slide1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07522" name="Заголовок 1"/>
          <p:cNvSpPr>
            <a:spLocks noGrp="1"/>
          </p:cNvSpPr>
          <p:nvPr>
            <p:ph type="title" idx="4294967295"/>
          </p:nvPr>
        </p:nvSpPr>
        <p:spPr/>
        <p:txBody>
          <a:bodyPr anchor="ctr"/>
          <a:lstStyle/>
          <a:p>
            <a:pPr algn="ctr"/>
            <a:r>
              <a:rPr lang="ru-RU" b="1">
                <a:effectLst>
                  <a:outerShdw blurRad="38100" dist="38100" dir="2700000" algn="tl">
                    <a:srgbClr val="C0C0C0"/>
                  </a:outerShdw>
                </a:effectLst>
                <a:latin typeface="Times New Roman" pitchFamily="18" charset="0"/>
                <a:cs typeface="Times New Roman" pitchFamily="18" charset="0"/>
              </a:rPr>
              <a:t>Дыхательный тренажер </a:t>
            </a:r>
            <a:br>
              <a:rPr lang="ru-RU" b="1">
                <a:effectLst>
                  <a:outerShdw blurRad="38100" dist="38100" dir="2700000" algn="tl">
                    <a:srgbClr val="C0C0C0"/>
                  </a:outerShdw>
                </a:effectLst>
                <a:latin typeface="Times New Roman" pitchFamily="18" charset="0"/>
                <a:cs typeface="Times New Roman" pitchFamily="18" charset="0"/>
              </a:rPr>
            </a:br>
            <a:r>
              <a:rPr lang="ru-RU" b="1">
                <a:effectLst>
                  <a:outerShdw blurRad="38100" dist="38100" dir="2700000" algn="tl">
                    <a:srgbClr val="C0C0C0"/>
                  </a:outerShdw>
                </a:effectLst>
                <a:latin typeface="Times New Roman" pitchFamily="18" charset="0"/>
                <a:cs typeface="Times New Roman" pitchFamily="18" charset="0"/>
              </a:rPr>
              <a:t>«Ракета»</a:t>
            </a:r>
          </a:p>
        </p:txBody>
      </p:sp>
      <p:pic>
        <p:nvPicPr>
          <p:cNvPr id="107525" name="Picture 5" descr="20230209_115552"/>
          <p:cNvPicPr>
            <a:picLocks noChangeAspect="1" noChangeArrowheads="1"/>
          </p:cNvPicPr>
          <p:nvPr/>
        </p:nvPicPr>
        <p:blipFill>
          <a:blip r:embed="rId2"/>
          <a:stretch>
            <a:fillRect/>
          </a:stretch>
        </p:blipFill>
        <p:spPr bwMode="auto">
          <a:xfrm>
            <a:off x="1187450" y="1773238"/>
            <a:ext cx="2517775" cy="4476750"/>
          </a:xfrm>
          <a:prstGeom prst="rect">
            <a:avLst/>
          </a:prstGeom>
          <a:noFill/>
        </p:spPr>
      </p:pic>
      <p:pic>
        <p:nvPicPr>
          <p:cNvPr id="107526" name="Picture 6" descr="20230209_115629"/>
          <p:cNvPicPr>
            <a:picLocks noChangeAspect="1" noChangeArrowheads="1"/>
          </p:cNvPicPr>
          <p:nvPr/>
        </p:nvPicPr>
        <p:blipFill>
          <a:blip r:embed="rId3"/>
          <a:stretch>
            <a:fillRect/>
          </a:stretch>
        </p:blipFill>
        <p:spPr bwMode="auto">
          <a:xfrm>
            <a:off x="4067175" y="2708275"/>
            <a:ext cx="4476750" cy="2517775"/>
          </a:xfrm>
          <a:prstGeom prst="rect">
            <a:avLst/>
          </a:prstGeom>
          <a:noFill/>
        </p:spPr>
      </p:pic>
    </p:spTree>
  </p:cSld>
  <p:clrMapOvr>
    <a:masterClrMapping/>
  </p:clrMapOvr>
  <p:transition/>
  <p:timing/>
</p:sld>
</file>

<file path=ppt/slides/slide1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08546" name="Заголовок 1"/>
          <p:cNvSpPr>
            <a:spLocks noGrp="1"/>
          </p:cNvSpPr>
          <p:nvPr>
            <p:ph type="title" idx="4294967295"/>
          </p:nvPr>
        </p:nvSpPr>
        <p:spPr/>
        <p:txBody>
          <a:bodyPr anchor="ctr"/>
          <a:lstStyle/>
          <a:p>
            <a:pPr algn="ctr"/>
            <a:r>
              <a:rPr lang="ru-RU" b="1">
                <a:effectLst>
                  <a:outerShdw blurRad="38100" dist="38100" dir="2700000" algn="tl">
                    <a:srgbClr val="C0C0C0"/>
                  </a:outerShdw>
                </a:effectLst>
                <a:latin typeface="Times New Roman" pitchFamily="18" charset="0"/>
                <a:cs typeface="Times New Roman" pitchFamily="18" charset="0"/>
              </a:rPr>
              <a:t>Дыхательный тренажер </a:t>
            </a:r>
            <a:br>
              <a:rPr lang="ru-RU" b="1">
                <a:effectLst>
                  <a:outerShdw blurRad="38100" dist="38100" dir="2700000" algn="tl">
                    <a:srgbClr val="C0C0C0"/>
                  </a:outerShdw>
                </a:effectLst>
                <a:latin typeface="Times New Roman" pitchFamily="18" charset="0"/>
                <a:cs typeface="Times New Roman" pitchFamily="18" charset="0"/>
              </a:rPr>
            </a:br>
            <a:r>
              <a:rPr lang="ru-RU" b="1">
                <a:effectLst>
                  <a:outerShdw blurRad="38100" dist="38100" dir="2700000" algn="tl">
                    <a:srgbClr val="C0C0C0"/>
                  </a:outerShdw>
                </a:effectLst>
                <a:latin typeface="Times New Roman" pitchFamily="18" charset="0"/>
                <a:cs typeface="Times New Roman" pitchFamily="18" charset="0"/>
              </a:rPr>
              <a:t>«Самовар», «Березка», «Печь»</a:t>
            </a:r>
          </a:p>
        </p:txBody>
      </p:sp>
      <p:pic>
        <p:nvPicPr>
          <p:cNvPr id="108549" name="Picture 5" descr="20230209_123421"/>
          <p:cNvPicPr>
            <a:picLocks noChangeAspect="1" noChangeArrowheads="1"/>
          </p:cNvPicPr>
          <p:nvPr/>
        </p:nvPicPr>
        <p:blipFill>
          <a:blip r:embed="rId2"/>
          <a:stretch>
            <a:fillRect/>
          </a:stretch>
        </p:blipFill>
        <p:spPr bwMode="auto">
          <a:xfrm>
            <a:off x="1331913" y="2133600"/>
            <a:ext cx="6399212" cy="3600450"/>
          </a:xfrm>
          <a:prstGeom prst="rect">
            <a:avLst/>
          </a:prstGeom>
          <a:noFill/>
        </p:spPr>
      </p:pic>
    </p:spTree>
  </p:cSld>
  <p:clrMapOvr>
    <a:masterClrMapping/>
  </p:clrMapOvr>
  <p:transition/>
  <p:timing/>
</p:sld>
</file>

<file path=ppt/slides/slide1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0721" name="Заголовок 1"/>
          <p:cNvSpPr>
            <a:spLocks noGrp="1"/>
          </p:cNvSpPr>
          <p:nvPr>
            <p:ph type="title" idx="4294967295"/>
          </p:nvPr>
        </p:nvSpPr>
        <p:spPr>
          <a:xfrm>
            <a:off x="468313" y="260350"/>
            <a:ext cx="8229600" cy="5440363"/>
          </a:xfrm>
        </p:spPr>
        <p:txBody>
          <a:bodyPr anchor="ctr"/>
          <a:lstStyle/>
          <a:p>
            <a:pPr algn="ctr"/>
            <a:r>
              <a:rPr lang="ru-RU" sz="3600">
                <a:effectLst>
                  <a:outerShdw blurRad="38100" dist="38100" dir="2700000" algn="tl">
                    <a:srgbClr val="C0C0C0"/>
                  </a:outerShdw>
                </a:effectLst>
                <a:latin typeface="Times New Roman" pitchFamily="18" charset="0"/>
                <a:cs typeface="Times New Roman" pitchFamily="18" charset="0"/>
              </a:rPr>
              <a:t>Регулярное и систематическое применение упражнений по развитию сильной, направленной, длительной плавной, ротовой, воздушной струи способствует формированию речевого дыхания, укрепления мышц артикуляционного аппарата, закреплению правильных дикционных навыков</a:t>
            </a:r>
            <a:r>
              <a:rPr lang="ru-RU" sz="3600" b="1">
                <a:effectLst>
                  <a:outerShdw blurRad="38100" dist="38100" dir="2700000" algn="tl">
                    <a:srgbClr val="C0C0C0"/>
                  </a:outerShdw>
                </a:effectLst>
                <a:latin typeface="Times New Roman" pitchFamily="18" charset="0"/>
                <a:cs typeface="Times New Roman" pitchFamily="18" charset="0"/>
              </a:rPr>
              <a:t>.</a:t>
            </a:r>
            <a:r>
              <a:rPr lang="ru-RU" sz="1900" b="1">
                <a:effectLst>
                  <a:outerShdw blurRad="38100" dist="38100" dir="2700000" algn="tl">
                    <a:srgbClr val="C0C0C0"/>
                  </a:outerShdw>
                </a:effectLst>
                <a:latin typeface="Times New Roman" pitchFamily="18" charset="0"/>
                <a:cs typeface="Times New Roman" pitchFamily="18" charset="0"/>
              </a:rPr>
              <a:t> </a:t>
            </a:r>
          </a:p>
        </p:txBody>
      </p:sp>
    </p:spTree>
  </p:cSld>
  <p:clrMapOvr>
    <a:masterClrMapping/>
  </p:clrMapOvr>
  <p:transition/>
  <p:timing/>
</p:sld>
</file>

<file path=ppt/slides/slide1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2769" name="Заголовок 1"/>
          <p:cNvSpPr>
            <a:spLocks noGrp="1"/>
          </p:cNvSpPr>
          <p:nvPr>
            <p:ph type="title" idx="4294967295"/>
          </p:nvPr>
        </p:nvSpPr>
        <p:spPr/>
        <p:txBody>
          <a:bodyPr anchor="ctr"/>
          <a:lstStyle/>
          <a:p>
            <a:pPr algn="ctr"/>
            <a:r>
              <a:rPr lang="ru-RU" b="1">
                <a:latin typeface="Times New Roman" pitchFamily="18" charset="0"/>
                <a:cs typeface="Times New Roman" pitchFamily="18" charset="0"/>
              </a:rPr>
              <a:t>Изготовление тренажера</a:t>
            </a:r>
            <a:br>
              <a:rPr lang="ru-RU" b="1">
                <a:latin typeface="Times New Roman" pitchFamily="18" charset="0"/>
                <a:cs typeface="Times New Roman" pitchFamily="18" charset="0"/>
              </a:rPr>
            </a:br>
            <a:r>
              <a:rPr lang="ru-RU" b="1">
                <a:latin typeface="Times New Roman" pitchFamily="18" charset="0"/>
                <a:cs typeface="Times New Roman" pitchFamily="18" charset="0"/>
              </a:rPr>
              <a:t> «Добрый слон»</a:t>
            </a:r>
          </a:p>
        </p:txBody>
      </p:sp>
      <p:sp>
        <p:nvSpPr>
          <p:cNvPr id="32771" name="Содержимое 3"/>
          <p:cNvSpPr>
            <a:spLocks noGrp="1"/>
          </p:cNvSpPr>
          <p:nvPr>
            <p:ph sz="half" idx="4294967295"/>
          </p:nvPr>
        </p:nvSpPr>
        <p:spPr>
          <a:xfrm>
            <a:off x="8380413" y="1905000"/>
            <a:ext cx="44450" cy="42863"/>
          </a:xfrm>
        </p:spPr>
        <p:txBody>
          <a:bodyPr/>
          <a:lstStyle/>
          <a:p>
            <a:pPr>
              <a:lnSpc>
                <a:spcPct val="80000"/>
              </a:lnSpc>
            </a:pPr>
            <a:endParaRPr lang="ru-RU" sz="700"/>
          </a:p>
        </p:txBody>
      </p:sp>
      <p:sp>
        <p:nvSpPr>
          <p:cNvPr id="32773" name="Rectangle 5"/>
          <p:cNvSpPr>
            <a:spLocks noChangeArrowheads="1"/>
          </p:cNvSpPr>
          <p:nvPr/>
        </p:nvSpPr>
        <p:spPr bwMode="auto">
          <a:xfrm>
            <a:off x="1042988" y="1989138"/>
            <a:ext cx="7129462" cy="3081337"/>
          </a:xfrm>
          <a:prstGeom prst="rect">
            <a:avLst/>
          </a:prstGeom>
          <a:noFill/>
          <a:ln w="9525">
            <a:noFill/>
            <a:miter lim="800000"/>
          </a:ln>
          <a:effectLst/>
        </p:spPr>
        <p:txBody>
          <a:bodyPr>
            <a:spAutoFit/>
          </a:bodyPr>
          <a:lstStyle/>
          <a:p>
            <a:r>
              <a:rPr lang="ru-RU" sz="2800" i="1">
                <a:latin typeface="Times New Roman" pitchFamily="18" charset="0"/>
              </a:rPr>
              <a:t>Для её изготовления нам понадобятся: </a:t>
            </a:r>
            <a:endParaRPr lang="ru-RU" sz="2800">
              <a:latin typeface="Times New Roman" pitchFamily="18" charset="0"/>
            </a:endParaRPr>
          </a:p>
          <a:p>
            <a:pPr>
              <a:buFontTx/>
              <a:buChar char="•"/>
            </a:pPr>
            <a:r>
              <a:rPr lang="ru-RU" sz="2800">
                <a:latin typeface="Times New Roman" pitchFamily="18" charset="0"/>
              </a:rPr>
              <a:t>Цветная бумага: 3 листа;</a:t>
            </a:r>
          </a:p>
          <a:p>
            <a:pPr>
              <a:buFontTx/>
              <a:buChar char="•"/>
            </a:pPr>
            <a:r>
              <a:rPr lang="ru-RU" sz="2800">
                <a:latin typeface="Times New Roman" pitchFamily="18" charset="0"/>
              </a:rPr>
              <a:t>Ножницы;</a:t>
            </a:r>
          </a:p>
          <a:p>
            <a:pPr>
              <a:buFontTx/>
              <a:buChar char="•"/>
            </a:pPr>
            <a:r>
              <a:rPr lang="ru-RU" sz="2800">
                <a:latin typeface="Times New Roman" pitchFamily="18" charset="0"/>
              </a:rPr>
              <a:t>Линейка;</a:t>
            </a:r>
          </a:p>
          <a:p>
            <a:pPr>
              <a:buFontTx/>
              <a:buChar char="•"/>
            </a:pPr>
            <a:r>
              <a:rPr lang="ru-RU" sz="2800">
                <a:latin typeface="Times New Roman" pitchFamily="18" charset="0"/>
              </a:rPr>
              <a:t>Клей;</a:t>
            </a:r>
          </a:p>
          <a:p>
            <a:pPr>
              <a:buFontTx/>
              <a:buChar char="•"/>
            </a:pPr>
            <a:r>
              <a:rPr lang="ru-RU" sz="2800">
                <a:latin typeface="Times New Roman" pitchFamily="18" charset="0"/>
              </a:rPr>
              <a:t>Фломастеры;</a:t>
            </a:r>
          </a:p>
          <a:p>
            <a:pPr>
              <a:buFontTx/>
              <a:buChar char="•"/>
            </a:pPr>
            <a:r>
              <a:rPr lang="ru-RU" sz="2800">
                <a:latin typeface="Times New Roman" pitchFamily="18" charset="0"/>
              </a:rPr>
              <a:t>Трубочка для коктейля.</a:t>
            </a:r>
          </a:p>
        </p:txBody>
      </p:sp>
    </p:spTree>
  </p:cSld>
  <p:clrMapOvr>
    <a:masterClrMapping/>
  </p:clrMapOvr>
  <p:transition/>
  <p:timing/>
</p:sld>
</file>

<file path=ppt/slides/slide1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09570" name="Rectangle 2"/>
          <p:cNvSpPr>
            <a:spLocks noGrp="1" noChangeArrowheads="1"/>
          </p:cNvSpPr>
          <p:nvPr>
            <p:ph type="title"/>
          </p:nvPr>
        </p:nvSpPr>
        <p:spPr>
          <a:xfrm>
            <a:off x="762000" y="533400"/>
            <a:ext cx="7696200" cy="1166813"/>
          </a:xfrm>
        </p:spPr>
        <p:txBody>
          <a:bodyPr/>
          <a:lstStyle/>
          <a:p>
            <a:r>
              <a:rPr lang="ru-RU" sz="2700"/>
              <a:t> </a:t>
            </a:r>
            <a:r>
              <a:rPr lang="ru-RU" sz="2400"/>
              <a:t>1.Вырезаем два больших треугольника;</a:t>
            </a:r>
            <a:br>
              <a:rPr lang="ru-RU" sz="2400"/>
            </a:br>
            <a:r>
              <a:rPr lang="ru-RU" sz="2400"/>
              <a:t> 2. Отгибаем по небольшому треугольнику вверх;</a:t>
            </a:r>
          </a:p>
        </p:txBody>
      </p:sp>
      <p:pic>
        <p:nvPicPr>
          <p:cNvPr id="109572" name="Рисунок 5" descr="D:\Елена\Desktop\Новая папка\IMG_20210428_154902.jpg"/>
          <p:cNvPicPr>
            <a:picLocks noChangeAspect="1" noChangeArrowheads="1"/>
          </p:cNvPicPr>
          <p:nvPr/>
        </p:nvPicPr>
        <p:blipFill>
          <a:blip r:embed="rId2"/>
          <a:stretch>
            <a:fillRect/>
          </a:stretch>
        </p:blipFill>
        <p:spPr bwMode="auto">
          <a:xfrm>
            <a:off x="4716463" y="4076700"/>
            <a:ext cx="3025775" cy="1801813"/>
          </a:xfrm>
          <a:prstGeom prst="rect">
            <a:avLst/>
          </a:prstGeom>
          <a:noFill/>
          <a:ln w="9525">
            <a:noFill/>
            <a:miter lim="800000"/>
          </a:ln>
        </p:spPr>
      </p:pic>
      <p:pic>
        <p:nvPicPr>
          <p:cNvPr id="109573" name="Рисунок 3" descr="D:\Елена\Desktop\Новая папка\IMG_20210428_154817.jpg"/>
          <p:cNvPicPr>
            <a:picLocks noChangeAspect="1" noChangeArrowheads="1"/>
          </p:cNvPicPr>
          <p:nvPr/>
        </p:nvPicPr>
        <p:blipFill>
          <a:blip r:embed="rId3"/>
          <a:stretch>
            <a:fillRect/>
          </a:stretch>
        </p:blipFill>
        <p:spPr bwMode="auto">
          <a:xfrm>
            <a:off x="989105" y="4076700"/>
            <a:ext cx="2879725" cy="1841500"/>
          </a:xfrm>
          <a:prstGeom prst="rect">
            <a:avLst/>
          </a:prstGeom>
          <a:noFill/>
          <a:ln w="9525">
            <a:noFill/>
            <a:miter lim="800000"/>
          </a:ln>
        </p:spPr>
      </p:pic>
      <p:pic>
        <p:nvPicPr>
          <p:cNvPr id="109574" name="Рисунок 1" descr="D:\Елена\Desktop\Новая папка\IMG_20210428_154629.jpg"/>
          <p:cNvPicPr>
            <a:picLocks noChangeAspect="1" noChangeArrowheads="1"/>
          </p:cNvPicPr>
          <p:nvPr/>
        </p:nvPicPr>
        <p:blipFill>
          <a:blip r:embed="rId4"/>
          <a:stretch>
            <a:fillRect/>
          </a:stretch>
        </p:blipFill>
        <p:spPr bwMode="auto">
          <a:xfrm>
            <a:off x="972343" y="2192338"/>
            <a:ext cx="2879725" cy="1717675"/>
          </a:xfrm>
          <a:prstGeom prst="rect">
            <a:avLst/>
          </a:prstGeom>
          <a:noFill/>
          <a:ln w="9525">
            <a:noFill/>
            <a:miter lim="800000"/>
          </a:ln>
        </p:spPr>
      </p:pic>
      <p:pic>
        <p:nvPicPr>
          <p:cNvPr id="109575" name="Рисунок 2" descr="D:\Елена\Desktop\Новая папка\IMG_20210428_154734.jpg"/>
          <p:cNvPicPr>
            <a:picLocks noChangeAspect="1" noChangeArrowheads="1"/>
          </p:cNvPicPr>
          <p:nvPr/>
        </p:nvPicPr>
        <p:blipFill>
          <a:blip r:embed="rId5"/>
          <a:stretch>
            <a:fillRect/>
          </a:stretch>
        </p:blipFill>
        <p:spPr bwMode="auto">
          <a:xfrm>
            <a:off x="4716463" y="2192338"/>
            <a:ext cx="2951162" cy="1717675"/>
          </a:xfrm>
          <a:prstGeom prst="rect">
            <a:avLst/>
          </a:prstGeom>
          <a:noFill/>
          <a:ln w="9525">
            <a:noFill/>
            <a:miter lim="800000"/>
          </a:ln>
        </p:spPr>
      </p:pic>
    </p:spTree>
  </p:cSld>
  <p:clrMapOvr>
    <a:masterClrMapping/>
  </p:clrMapOvr>
  <p:transition/>
  <p:timing/>
</p:sld>
</file>

<file path=ppt/slides/slide1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10594" name="Rectangle 2"/>
          <p:cNvSpPr>
            <a:spLocks noGrp="1" noChangeArrowheads="1"/>
          </p:cNvSpPr>
          <p:nvPr>
            <p:ph type="title"/>
          </p:nvPr>
        </p:nvSpPr>
        <p:spPr>
          <a:xfrm>
            <a:off x="762000" y="533400"/>
            <a:ext cx="7696200" cy="2032000"/>
          </a:xfrm>
        </p:spPr>
        <p:txBody>
          <a:bodyPr/>
          <a:lstStyle/>
          <a:p>
            <a:r>
              <a:rPr lang="ru-RU" sz="2400"/>
              <a:t>3.Приклееваем трубочку для коктейля;</a:t>
            </a:r>
            <a:br>
              <a:rPr lang="ru-RU" sz="2400"/>
            </a:br>
            <a:r>
              <a:rPr lang="ru-RU" sz="2400"/>
              <a:t>4.Отрезаем длинную полоску для хобота;</a:t>
            </a:r>
            <a:br>
              <a:rPr lang="ru-RU" sz="2400"/>
            </a:br>
            <a:r>
              <a:rPr lang="ru-RU" sz="2400"/>
              <a:t>5.Приклееваем хобот;</a:t>
            </a:r>
            <a:br>
              <a:rPr lang="ru-RU" sz="2400"/>
            </a:br>
            <a:r>
              <a:rPr lang="ru-RU" sz="2400"/>
              <a:t>6.Склееваем  два треугольника;</a:t>
            </a:r>
            <a:br>
              <a:rPr lang="ru-RU" sz="2400"/>
            </a:br>
            <a:r>
              <a:rPr lang="ru-RU" sz="2400"/>
              <a:t>7.Отгибаем уши;</a:t>
            </a:r>
          </a:p>
        </p:txBody>
      </p:sp>
      <p:pic>
        <p:nvPicPr>
          <p:cNvPr id="110596" name="Рисунок 4" descr="D:\Елена\Desktop\Новая папка\IMG_20210428_155424.jpg"/>
          <p:cNvPicPr>
            <a:picLocks noChangeAspect="1" noChangeArrowheads="1"/>
          </p:cNvPicPr>
          <p:nvPr/>
        </p:nvPicPr>
        <p:blipFill>
          <a:blip r:embed="rId2"/>
          <a:srcRect r="2350"/>
          <a:stretch>
            <a:fillRect/>
          </a:stretch>
        </p:blipFill>
        <p:spPr bwMode="auto">
          <a:xfrm>
            <a:off x="5148065" y="4581525"/>
            <a:ext cx="2592585" cy="1641475"/>
          </a:xfrm>
          <a:prstGeom prst="rect">
            <a:avLst/>
          </a:prstGeom>
          <a:noFill/>
          <a:ln w="9525">
            <a:noFill/>
            <a:miter lim="800000"/>
          </a:ln>
        </p:spPr>
      </p:pic>
      <p:pic>
        <p:nvPicPr>
          <p:cNvPr id="110597" name="Рисунок 3" descr="D:\Елена\Desktop\Новая папка\IMG_20210428_155353.jpg"/>
          <p:cNvPicPr>
            <a:picLocks noChangeAspect="1" noChangeArrowheads="1"/>
          </p:cNvPicPr>
          <p:nvPr/>
        </p:nvPicPr>
        <p:blipFill>
          <a:blip r:embed="rId3"/>
          <a:srcRect l="2565"/>
          <a:stretch>
            <a:fillRect/>
          </a:stretch>
        </p:blipFill>
        <p:spPr bwMode="auto">
          <a:xfrm>
            <a:off x="1403350" y="4531250"/>
            <a:ext cx="2736850" cy="1716088"/>
          </a:xfrm>
          <a:prstGeom prst="rect">
            <a:avLst/>
          </a:prstGeom>
          <a:noFill/>
          <a:ln w="9525">
            <a:noFill/>
            <a:miter lim="800000"/>
          </a:ln>
        </p:spPr>
      </p:pic>
      <p:pic>
        <p:nvPicPr>
          <p:cNvPr id="110598" name="Рисунок 1" descr="D:\Елена\Desktop\Новая папка\IMG_20210428_155009.jpg"/>
          <p:cNvPicPr>
            <a:picLocks noChangeAspect="1" noChangeArrowheads="1"/>
          </p:cNvPicPr>
          <p:nvPr/>
        </p:nvPicPr>
        <p:blipFill>
          <a:blip r:embed="rId4"/>
          <a:stretch>
            <a:fillRect/>
          </a:stretch>
        </p:blipFill>
        <p:spPr bwMode="auto">
          <a:xfrm>
            <a:off x="1403350" y="2711450"/>
            <a:ext cx="2736850" cy="1701800"/>
          </a:xfrm>
          <a:prstGeom prst="rect">
            <a:avLst/>
          </a:prstGeom>
          <a:noFill/>
          <a:ln w="9525">
            <a:noFill/>
            <a:miter lim="800000"/>
          </a:ln>
        </p:spPr>
      </p:pic>
      <p:pic>
        <p:nvPicPr>
          <p:cNvPr id="110599" name="Рисунок 2" descr="D:\Елена\Desktop\Новая папка\IMG_20210428_155217.jpg"/>
          <p:cNvPicPr>
            <a:picLocks noChangeAspect="1" noChangeArrowheads="1"/>
          </p:cNvPicPr>
          <p:nvPr/>
        </p:nvPicPr>
        <p:blipFill>
          <a:blip r:embed="rId5"/>
          <a:stretch>
            <a:fillRect/>
          </a:stretch>
        </p:blipFill>
        <p:spPr bwMode="auto">
          <a:xfrm>
            <a:off x="5148065" y="2716136"/>
            <a:ext cx="2592586" cy="1631950"/>
          </a:xfrm>
          <a:prstGeom prst="rect">
            <a:avLst/>
          </a:prstGeom>
          <a:noFill/>
          <a:ln w="9525">
            <a:noFill/>
            <a:miter lim="800000"/>
          </a:ln>
        </p:spPr>
      </p:pic>
    </p:spTree>
  </p:cSld>
  <p:clrMapOvr>
    <a:masterClrMapping/>
  </p:clrMapOvr>
  <p:transition/>
  <p:timing/>
</p:sld>
</file>

<file path=ppt/slides/slide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433" name="Заголовок 1"/>
          <p:cNvSpPr>
            <a:spLocks noGrp="1"/>
          </p:cNvSpPr>
          <p:nvPr>
            <p:ph type="title" idx="4294967295"/>
          </p:nvPr>
        </p:nvSpPr>
        <p:spPr>
          <a:xfrm>
            <a:off x="251520" y="188640"/>
            <a:ext cx="8435975" cy="633412"/>
          </a:xfrm>
        </p:spPr>
        <p:txBody>
          <a:bodyPr anchor="ctr"/>
          <a:lstStyle/>
          <a:p>
            <a:pPr algn="ct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br>
              <a:rPr lang="ru-RU" sz="1700">
                <a:latin typeface="Times New Roman" pitchFamily="18" charset="0"/>
                <a:cs typeface="Times New Roman" pitchFamily="18" charset="0"/>
              </a:rPr>
            </a:br>
            <a:r>
              <a:rPr lang="ru-RU" sz="1700">
                <a:latin typeface="Times New Roman" pitchFamily="18" charset="0"/>
                <a:cs typeface="Times New Roman" pitchFamily="18" charset="0"/>
              </a:rPr>
              <a:t>    </a:t>
            </a:r>
            <a:r>
              <a:rPr lang="ru-RU" sz="1700">
                <a:solidFill>
                  <a:srgbClr val="17375E"/>
                </a:solidFill>
                <a:latin typeface="Times New Roman" pitchFamily="18" charset="0"/>
                <a:cs typeface="Times New Roman" pitchFamily="18" charset="0"/>
              </a:rPr>
              <a:t>  </a:t>
            </a:r>
            <a:br>
              <a:rPr lang="ru-RU" sz="1700">
                <a:solidFill>
                  <a:srgbClr val="17375E"/>
                </a:solidFill>
                <a:latin typeface="Times New Roman" pitchFamily="18" charset="0"/>
                <a:cs typeface="Times New Roman" pitchFamily="18" charset="0"/>
              </a:rPr>
            </a:br>
            <a:br>
              <a:rPr lang="ru-RU" sz="1700">
                <a:solidFill>
                  <a:srgbClr val="17375E"/>
                </a:solidFill>
                <a:latin typeface="Times New Roman" pitchFamily="18" charset="0"/>
                <a:cs typeface="Times New Roman" pitchFamily="18" charset="0"/>
              </a:rPr>
            </a:br>
            <a:r>
              <a:rPr lang="ru-RU" sz="1700">
                <a:solidFill>
                  <a:srgbClr val="17375E"/>
                </a:solidFill>
                <a:latin typeface="Times New Roman" pitchFamily="18" charset="0"/>
                <a:cs typeface="Times New Roman" pitchFamily="18" charset="0"/>
              </a:rPr>
              <a:t>    </a:t>
            </a:r>
            <a:br>
              <a:rPr lang="ru-RU" sz="1700">
                <a:solidFill>
                  <a:srgbClr val="17375E"/>
                </a:solidFill>
                <a:latin typeface="Times New Roman" pitchFamily="18" charset="0"/>
                <a:cs typeface="Times New Roman" pitchFamily="18" charset="0"/>
              </a:rPr>
            </a:br>
            <a:br>
              <a:rPr lang="ru-RU" sz="1700">
                <a:solidFill>
                  <a:srgbClr val="17375E"/>
                </a:solidFill>
                <a:latin typeface="Times New Roman" pitchFamily="18" charset="0"/>
                <a:cs typeface="Times New Roman" pitchFamily="18" charset="0"/>
              </a:rPr>
            </a:br>
            <a:br>
              <a:rPr lang="ru-RU" sz="1700">
                <a:solidFill>
                  <a:srgbClr val="17375E"/>
                </a:solidFill>
                <a:latin typeface="Times New Roman" pitchFamily="18" charset="0"/>
                <a:cs typeface="Times New Roman" pitchFamily="18" charset="0"/>
              </a:rPr>
            </a:br>
            <a:br>
              <a:rPr lang="ru-RU" sz="1700">
                <a:solidFill>
                  <a:srgbClr val="17375E"/>
                </a:solidFill>
                <a:latin typeface="Times New Roman" pitchFamily="18" charset="0"/>
                <a:cs typeface="Times New Roman" pitchFamily="18" charset="0"/>
              </a:rPr>
            </a:br>
            <a:br>
              <a:rPr lang="ru-RU" sz="1700">
                <a:solidFill>
                  <a:srgbClr val="17375E"/>
                </a:solidFill>
                <a:latin typeface="Times New Roman" pitchFamily="18" charset="0"/>
                <a:cs typeface="Times New Roman" pitchFamily="18" charset="0"/>
              </a:rPr>
            </a:br>
            <a:br>
              <a:rPr lang="ru-RU" sz="1700">
                <a:solidFill>
                  <a:srgbClr val="17375E"/>
                </a:solidFill>
                <a:latin typeface="Times New Roman" pitchFamily="18" charset="0"/>
                <a:cs typeface="Times New Roman" pitchFamily="18" charset="0"/>
              </a:rPr>
            </a:br>
            <a:br>
              <a:rPr lang="ru-RU" sz="1700">
                <a:solidFill>
                  <a:srgbClr val="17375E"/>
                </a:solidFill>
                <a:latin typeface="Times New Roman" pitchFamily="18" charset="0"/>
                <a:cs typeface="Times New Roman" pitchFamily="18" charset="0"/>
              </a:rPr>
            </a:br>
            <a:r>
              <a:rPr lang="ru-RU" sz="3200" b="1">
                <a:effectLst>
                  <a:outerShdw blurRad="38100" dist="38100" dir="2700000" algn="tl">
                    <a:srgbClr val="C0C0C0"/>
                  </a:outerShdw>
                </a:effectLst>
                <a:latin typeface="Times New Roman" pitchFamily="18" charset="0"/>
                <a:cs typeface="Times New Roman" pitchFamily="18" charset="0"/>
              </a:rPr>
              <a:t>Развитие дыхания </a:t>
            </a:r>
            <a:r>
              <a:rPr lang="ru-RU" sz="3200">
                <a:latin typeface="Times New Roman" pitchFamily="18" charset="0"/>
                <a:cs typeface="Times New Roman" pitchFamily="18" charset="0"/>
              </a:rPr>
              <a:t>– </a:t>
            </a:r>
            <a:r>
              <a:rPr lang="ru-RU" sz="3200">
                <a:solidFill>
                  <a:schemeClr val="tx1"/>
                </a:solidFill>
                <a:effectLst>
                  <a:outerShdw blurRad="38100" dist="38100" dir="2700000" algn="tl">
                    <a:srgbClr val="C0C0C0"/>
                  </a:outerShdw>
                </a:effectLst>
                <a:latin typeface="Times New Roman" pitchFamily="18" charset="0"/>
                <a:cs typeface="Times New Roman" pitchFamily="18" charset="0"/>
              </a:rPr>
              <a:t>является одной из</a:t>
            </a:r>
            <a:br>
              <a:rPr lang="ru-RU" sz="3200">
                <a:solidFill>
                  <a:schemeClr val="tx1"/>
                </a:solidFill>
                <a:effectLst>
                  <a:outerShdw blurRad="38100" dist="38100" dir="2700000" algn="tl">
                    <a:srgbClr val="C0C0C0"/>
                  </a:outerShdw>
                </a:effectLst>
                <a:latin typeface="Times New Roman" pitchFamily="18" charset="0"/>
                <a:cs typeface="Times New Roman" pitchFamily="18" charset="0"/>
              </a:rPr>
            </a:br>
            <a:r>
              <a:rPr lang="ru-RU" sz="3200">
                <a:solidFill>
                  <a:schemeClr val="tx1"/>
                </a:solidFill>
                <a:effectLst>
                  <a:outerShdw blurRad="38100" dist="38100" dir="2700000" algn="tl">
                    <a:srgbClr val="C0C0C0"/>
                  </a:outerShdw>
                </a:effectLst>
                <a:latin typeface="Times New Roman" pitchFamily="18" charset="0"/>
                <a:cs typeface="Times New Roman" pitchFamily="18" charset="0"/>
              </a:rPr>
              <a:t> важных задач в     работе с дошкольниками. </a:t>
            </a:r>
            <a:br>
              <a:rPr lang="ru-RU" sz="3200">
                <a:solidFill>
                  <a:schemeClr val="tx1"/>
                </a:solidFill>
                <a:effectLst>
                  <a:outerShdw blurRad="38100" dist="38100" dir="2700000" algn="tl">
                    <a:srgbClr val="C0C0C0"/>
                  </a:outerShdw>
                </a:effectLst>
                <a:latin typeface="Times New Roman" pitchFamily="18" charset="0"/>
                <a:cs typeface="Times New Roman" pitchFamily="18" charset="0"/>
              </a:rPr>
            </a:br>
            <a:r>
              <a:rPr lang="ru-RU" sz="3200">
                <a:solidFill>
                  <a:schemeClr val="tx1"/>
                </a:solidFill>
                <a:effectLst>
                  <a:outerShdw blurRad="38100" dist="38100" dir="2700000" algn="tl">
                    <a:srgbClr val="C0C0C0"/>
                  </a:outerShdw>
                </a:effectLst>
                <a:latin typeface="Times New Roman" pitchFamily="18" charset="0"/>
                <a:cs typeface="Times New Roman" pitchFamily="18" charset="0"/>
              </a:rPr>
              <a:t>  Упражнения на дыхание широко используются как в работе по развитию речи детей (при постановке сложных звуков, работе над темпом, громкостью, интонационной выразительностью и плавностью речи), так и в оздоровительной работе.</a:t>
            </a:r>
            <a:br>
              <a:rPr lang="ru-RU" sz="3200">
                <a:solidFill>
                  <a:schemeClr val="tx1"/>
                </a:solidFill>
                <a:latin typeface="Times New Roman" pitchFamily="18" charset="0"/>
                <a:cs typeface="Times New Roman" pitchFamily="18" charset="0"/>
              </a:rPr>
            </a:br>
            <a:endParaRPr lang="ru-RU" sz="3200">
              <a:solidFill>
                <a:schemeClr val="tx1"/>
              </a:solidFill>
            </a:endParaRPr>
          </a:p>
        </p:txBody>
      </p:sp>
    </p:spTree>
  </p:cSld>
  <p:clrMapOvr>
    <a:masterClrMapping/>
  </p:clrMapOvr>
  <p:transition/>
  <p:timing/>
</p:sld>
</file>

<file path=ppt/slides/slide2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11618" name="Rectangle 2"/>
          <p:cNvSpPr>
            <a:spLocks noGrp="1" noChangeArrowheads="1"/>
          </p:cNvSpPr>
          <p:nvPr>
            <p:ph type="title"/>
          </p:nvPr>
        </p:nvSpPr>
        <p:spPr>
          <a:xfrm>
            <a:off x="762000" y="533400"/>
            <a:ext cx="7696200" cy="1671638"/>
          </a:xfrm>
        </p:spPr>
        <p:txBody>
          <a:bodyPr/>
          <a:lstStyle/>
          <a:p>
            <a:r>
              <a:rPr lang="ru-RU" sz="2400"/>
              <a:t>8.Приклееваем глаза и бивни;</a:t>
            </a:r>
            <a:br>
              <a:rPr lang="ru-RU" sz="2400"/>
            </a:br>
            <a:r>
              <a:rPr lang="ru-RU" sz="2400"/>
              <a:t>9.Рисуем полоски на хоботе;</a:t>
            </a:r>
            <a:br>
              <a:rPr lang="ru-RU" sz="2400"/>
            </a:br>
            <a:r>
              <a:rPr lang="ru-RU" sz="2400"/>
              <a:t>10.Накручиваем хобот на карандаш.</a:t>
            </a:r>
            <a:br>
              <a:rPr lang="ru-RU" sz="2400"/>
            </a:br>
            <a:endParaRPr lang="ru-RU" sz="2400"/>
          </a:p>
        </p:txBody>
      </p:sp>
      <p:pic>
        <p:nvPicPr>
          <p:cNvPr id="111620" name="Рисунок 2" descr="D:\Елена\Desktop\Новая папка\IMG_20210428_155823.jpg"/>
          <p:cNvPicPr>
            <a:picLocks noChangeAspect="1" noChangeArrowheads="1"/>
          </p:cNvPicPr>
          <p:nvPr/>
        </p:nvPicPr>
        <p:blipFill>
          <a:blip r:embed="rId2"/>
          <a:stretch>
            <a:fillRect/>
          </a:stretch>
        </p:blipFill>
        <p:spPr bwMode="auto">
          <a:xfrm>
            <a:off x="4211960" y="2568848"/>
            <a:ext cx="4392042" cy="3071812"/>
          </a:xfrm>
          <a:prstGeom prst="rect">
            <a:avLst/>
          </a:prstGeom>
          <a:noFill/>
          <a:ln w="9525">
            <a:noFill/>
            <a:miter lim="800000"/>
          </a:ln>
        </p:spPr>
      </p:pic>
      <p:pic>
        <p:nvPicPr>
          <p:cNvPr id="111621" name="Рисунок 1" descr="D:\Елена\Desktop\Новая папка\IMG_20210428_155744.jpg"/>
          <p:cNvPicPr>
            <a:picLocks noChangeAspect="1" noChangeArrowheads="1"/>
          </p:cNvPicPr>
          <p:nvPr/>
        </p:nvPicPr>
        <p:blipFill>
          <a:blip r:embed="rId3"/>
          <a:stretch>
            <a:fillRect/>
          </a:stretch>
        </p:blipFill>
        <p:spPr bwMode="auto">
          <a:xfrm>
            <a:off x="899592" y="2060848"/>
            <a:ext cx="3063875" cy="3579812"/>
          </a:xfrm>
          <a:prstGeom prst="rect">
            <a:avLst/>
          </a:prstGeom>
          <a:noFill/>
          <a:ln w="9525">
            <a:noFill/>
            <a:miter lim="800000"/>
          </a:ln>
        </p:spPr>
      </p:pic>
      <p:sp>
        <p:nvSpPr>
          <p:cNvPr id="111622" name="Rectangle 6"/>
          <p:cNvSpPr>
            <a:spLocks noChangeArrowheads="1"/>
          </p:cNvSpPr>
          <p:nvPr/>
        </p:nvSpPr>
        <p:spPr bwMode="auto">
          <a:xfrm>
            <a:off x="1763688" y="5640660"/>
            <a:ext cx="5135562" cy="1066800"/>
          </a:xfrm>
          <a:prstGeom prst="rect">
            <a:avLst/>
          </a:prstGeom>
          <a:noFill/>
          <a:ln w="9525">
            <a:noFill/>
            <a:miter lim="800000"/>
          </a:ln>
          <a:effectLst/>
        </p:spPr>
        <p:txBody>
          <a:bodyPr wrap="none">
            <a:spAutoFit/>
          </a:bodyPr>
          <a:lstStyle/>
          <a:p>
            <a:r>
              <a:rPr lang="ru-RU" sz="3200" b="1">
                <a:solidFill>
                  <a:schemeClr val="tx2"/>
                </a:solidFill>
              </a:rPr>
              <a:t>Забавный слоник готов!</a:t>
            </a:r>
            <a:br>
              <a:rPr lang="ru-RU" sz="3200">
                <a:solidFill>
                  <a:schemeClr val="tx2"/>
                </a:solidFill>
              </a:rPr>
            </a:br>
            <a:endParaRPr lang="ru-RU" sz="3200">
              <a:solidFill>
                <a:schemeClr val="tx2"/>
              </a:solidFill>
            </a:endParaRPr>
          </a:p>
        </p:txBody>
      </p:sp>
    </p:spTree>
  </p:cSld>
  <p:clrMapOvr>
    <a:masterClrMapping/>
  </p:clrMapOvr>
  <p:transition/>
  <p:timing/>
</p:sld>
</file>

<file path=ppt/slides/slide2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5" name="Прямоугольник 4"/>
          <p:cNvSpPr/>
          <p:nvPr/>
        </p:nvSpPr>
        <p:spPr>
          <a:xfrm>
            <a:off x="1259632" y="836613"/>
            <a:ext cx="7200156" cy="4832350"/>
          </a:xfrm>
          <a:prstGeom prst="rect">
            <a:avLst/>
          </a:prstGeom>
        </p:spPr>
        <p:txBody>
          <a:bodyPr wrap="square">
            <a:spAutoFit/>
          </a:bodyPr>
          <a:lstStyle/>
          <a:p>
            <a:pPr fontAlgn="auto">
              <a:spcBef>
                <a:spcPct val="0"/>
              </a:spcBef>
              <a:spcAft>
                <a:spcPct val="0"/>
              </a:spcAft>
              <a:defRPr/>
            </a:pPr>
            <a:endParaRPr lang="ru-RU" sz="4400">
              <a:latin typeface="+mn-lt"/>
              <a:cs typeface="+mn-cs"/>
            </a:endParaRPr>
          </a:p>
          <a:p>
            <a:pPr fontAlgn="auto">
              <a:spcBef>
                <a:spcPct val="0"/>
              </a:spcBef>
              <a:spcAft>
                <a:spcPct val="0"/>
              </a:spcAft>
              <a:defRPr/>
            </a:pPr>
            <a:r>
              <a:rPr lang="ru-RU" sz="440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«Девять десятых нашего счастья зависит от здоровья»              </a:t>
            </a:r>
          </a:p>
          <a:p>
            <a:pPr fontAlgn="auto">
              <a:spcBef>
                <a:spcPct val="0"/>
              </a:spcBef>
              <a:spcAft>
                <a:spcPct val="0"/>
              </a:spcAft>
              <a:defRPr/>
            </a:pPr>
            <a:r>
              <a:rPr lang="ru-RU" sz="440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Артур Шопенгауэр </a:t>
            </a:r>
          </a:p>
          <a:p>
            <a:pPr fontAlgn="auto">
              <a:spcBef>
                <a:spcPct val="0"/>
              </a:spcBef>
              <a:spcAft>
                <a:spcPct val="0"/>
              </a:spcAft>
              <a:defRPr/>
            </a:pPr>
            <a:endParaRPr lang="ru-RU" sz="4400">
              <a:solidFill>
                <a:srgbClr val="7030A0"/>
              </a:solidFill>
              <a:effectLst>
                <a:outerShdw blurRad="38100" dist="38100" dir="2700000" algn="tl">
                  <a:srgbClr val="000000">
                    <a:alpha val="43137"/>
                  </a:srgbClr>
                </a:outerShdw>
              </a:effectLst>
              <a:latin typeface="+mn-lt"/>
              <a:cs typeface="+mn-cs"/>
            </a:endParaRPr>
          </a:p>
          <a:p>
            <a:pPr algn="ctr" fontAlgn="auto">
              <a:spcBef>
                <a:spcPct val="0"/>
              </a:spcBef>
              <a:spcAft>
                <a:spcPct val="0"/>
              </a:spcAft>
              <a:defRPr/>
            </a:pPr>
            <a:r>
              <a:rPr lang="ru-RU" sz="440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Дышите правильно </a:t>
            </a:r>
          </a:p>
          <a:p>
            <a:pPr algn="ctr" fontAlgn="auto">
              <a:spcBef>
                <a:spcPct val="0"/>
              </a:spcBef>
              <a:spcAft>
                <a:spcPct val="0"/>
              </a:spcAft>
              <a:defRPr/>
            </a:pPr>
            <a:r>
              <a:rPr lang="ru-RU" sz="440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и будьте здоровы !</a:t>
            </a:r>
          </a:p>
        </p:txBody>
      </p:sp>
    </p:spTree>
  </p:cSld>
  <p:clrMapOvr>
    <a:masterClrMapping/>
  </p:clrMapOvr>
  <p:transition/>
  <p:timing/>
</p:sld>
</file>

<file path=ppt/slides/slide2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04450" name="Заголовок 3"/>
          <p:cNvSpPr>
            <a:spLocks noGrp="1"/>
          </p:cNvSpPr>
          <p:nvPr>
            <p:ph type="ctrTitle" idx="4294967295"/>
          </p:nvPr>
        </p:nvSpPr>
        <p:spPr>
          <a:xfrm>
            <a:off x="685800" y="1341438"/>
            <a:ext cx="7772400" cy="2259012"/>
          </a:xfrm>
        </p:spPr>
        <p:txBody>
          <a:bodyPr anchor="ctr"/>
          <a:lstStyle/>
          <a:p>
            <a:pPr algn="ctr"/>
            <a:br>
              <a:rPr lang="ru-RU" sz="4500" i="1">
                <a:latin typeface="Times New Roman" pitchFamily="18" charset="0"/>
                <a:cs typeface="Times New Roman" pitchFamily="18" charset="0"/>
              </a:rPr>
            </a:br>
            <a:br>
              <a:rPr lang="ru-RU" sz="4500" i="1">
                <a:latin typeface="Times New Roman" pitchFamily="18" charset="0"/>
                <a:cs typeface="Times New Roman" pitchFamily="18" charset="0"/>
              </a:rPr>
            </a:br>
            <a:r>
              <a:rPr lang="ru-RU" sz="3200" i="1">
                <a:solidFill>
                  <a:schemeClr val="tx1"/>
                </a:solidFill>
                <a:latin typeface="Times New Roman" pitchFamily="18" charset="0"/>
                <a:cs typeface="Times New Roman" pitchFamily="18" charset="0"/>
              </a:rPr>
              <a:t>Мастер- класс</a:t>
            </a:r>
            <a:br>
              <a:rPr lang="ru-RU" sz="3200" i="1">
                <a:solidFill>
                  <a:schemeClr val="tx1"/>
                </a:solidFill>
                <a:latin typeface="Times New Roman" pitchFamily="18" charset="0"/>
                <a:cs typeface="Times New Roman" pitchFamily="18" charset="0"/>
              </a:rPr>
            </a:br>
            <a:r>
              <a:rPr lang="ru-RU" sz="3200" i="1">
                <a:solidFill>
                  <a:schemeClr val="tx1"/>
                </a:solidFill>
                <a:latin typeface="Times New Roman" pitchFamily="18" charset="0"/>
                <a:cs typeface="Times New Roman" pitchFamily="18" charset="0"/>
              </a:rPr>
              <a:t>«</a:t>
            </a:r>
            <a:r>
              <a:rPr lang="ru-RU" sz="3200" b="1" i="1">
                <a:solidFill>
                  <a:schemeClr val="tx1"/>
                </a:solidFill>
                <a:latin typeface="Times New Roman" pitchFamily="18" charset="0"/>
                <a:cs typeface="Times New Roman" pitchFamily="18" charset="0"/>
              </a:rPr>
              <a:t>Изготовление нетрадиционного оборудования для проведения дыхательной гимнастики»</a:t>
            </a:r>
            <a:endParaRPr lang="ru-RU" sz="3200" i="1">
              <a:solidFill>
                <a:schemeClr val="tx1"/>
              </a:solidFill>
              <a:latin typeface="Times New Roman" pitchFamily="18" charset="0"/>
              <a:cs typeface="Times New Roman" panose="02020603050405020304" pitchFamily="18" charset="0"/>
            </a:endParaRPr>
          </a:p>
        </p:txBody>
      </p:sp>
      <p:sp>
        <p:nvSpPr>
          <p:cNvPr id="104451" name="Подзаголовок 4"/>
          <p:cNvSpPr>
            <a:spLocks noGrp="1"/>
          </p:cNvSpPr>
          <p:nvPr>
            <p:ph type="subTitle" idx="4294967295"/>
          </p:nvPr>
        </p:nvSpPr>
        <p:spPr>
          <a:xfrm>
            <a:off x="5756275" y="5081588"/>
            <a:ext cx="2624138" cy="704850"/>
          </a:xfrm>
        </p:spPr>
        <p:txBody>
          <a:bodyPr/>
          <a:lstStyle/>
          <a:p>
            <a:pPr marL="0" indent="0">
              <a:buFont typeface="Wingdings" pitchFamily="2" charset="2"/>
              <a:buNone/>
            </a:pPr>
            <a:r>
              <a:rPr lang="ru-RU" altLang="ru-RU" sz="2500">
                <a:latin typeface="Times New Roman" pitchFamily="18" charset="0"/>
                <a:cs typeface="Times New Roman" pitchFamily="18" charset="0"/>
              </a:rPr>
              <a:t>Составила:</a:t>
            </a:r>
          </a:p>
          <a:p>
            <a:pPr marL="0" indent="0">
              <a:buFont typeface="Wingdings" pitchFamily="2" charset="2"/>
              <a:buNone/>
            </a:pPr>
            <a:r>
              <a:rPr lang="ru-RU" altLang="ru-RU" sz="1900">
                <a:latin typeface="Times New Roman" pitchFamily="18" charset="0"/>
                <a:cs typeface="Times New Roman" pitchFamily="18" charset="0"/>
              </a:rPr>
              <a:t>Воспитатель Черняк Дарья Юрьевна</a:t>
            </a:r>
          </a:p>
        </p:txBody>
      </p:sp>
      <p:sp>
        <p:nvSpPr>
          <p:cNvPr id="104452" name="Прямоугольник 5"/>
          <p:cNvSpPr>
            <a:spLocks noChangeArrowheads="1"/>
          </p:cNvSpPr>
          <p:nvPr/>
        </p:nvSpPr>
        <p:spPr bwMode="auto">
          <a:xfrm>
            <a:off x="1476375" y="188913"/>
            <a:ext cx="7127875" cy="1661993"/>
          </a:xfrm>
          <a:prstGeom prst="rect">
            <a:avLst/>
          </a:prstGeom>
          <a:noFill/>
          <a:ln w="9525">
            <a:noFill/>
            <a:miter lim="800000"/>
          </a:ln>
        </p:spPr>
        <p:txBody>
          <a:bodyPr>
            <a:spAutoFit/>
          </a:bodyPr>
          <a:lstStyle/>
          <a:p>
            <a:pPr algn="ctr"/>
            <a:endParaRPr lang="ru-RU">
              <a:solidFill>
                <a:srgbClr val="000000"/>
              </a:solidFill>
              <a:latin typeface="Times New Roman" pitchFamily="18" charset="0"/>
              <a:cs typeface="Times New Roman" pitchFamily="18" charset="0"/>
            </a:endParaRPr>
          </a:p>
          <a:p>
            <a:pPr algn="ctr"/>
            <a:r>
              <a:rPr lang="ru-RU" sz="1400">
                <a:latin typeface="Times New Roman" pitchFamily="18" charset="0"/>
              </a:rPr>
              <a:t>Муниципальное автономное дошкольное образовательное учреждение </a:t>
            </a:r>
          </a:p>
          <a:p>
            <a:pPr algn="ctr"/>
            <a:r>
              <a:rPr lang="ru-RU" sz="1400">
                <a:latin typeface="Times New Roman" pitchFamily="18" charset="0"/>
              </a:rPr>
              <a:t>Тюменского муниципального района Боровский детский сад «Журавушка» общеразвивающего вида с приоритетным осуществлением деятельности по познавательно-речевому направлению развития детей</a:t>
            </a:r>
            <a:br>
              <a:rPr lang="ru-RU" sz="1400">
                <a:latin typeface="Times New Roman" pitchFamily="18" charset="0"/>
              </a:rPr>
            </a:br>
            <a:br>
              <a:rPr lang="ru-RU" sz="1400">
                <a:latin typeface="Times New Roman" pitchFamily="18" charset="0"/>
              </a:rPr>
            </a:br>
            <a:endParaRPr lang="ru-RU" sz="1400">
              <a:latin typeface="Times New Roman" pitchFamily="18" charset="0"/>
            </a:endParaRPr>
          </a:p>
        </p:txBody>
      </p:sp>
    </p:spTree>
  </p:cSld>
  <p:clrMapOvr>
    <a:masterClrMapping/>
  </p:clrMapOvr>
  <p:transition/>
  <p:timing/>
</p:sld>
</file>

<file path=ppt/slides/slide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7409" name="Содержимое 2"/>
          <p:cNvSpPr>
            <a:spLocks noGrp="1"/>
          </p:cNvSpPr>
          <p:nvPr>
            <p:ph idx="4294967295"/>
          </p:nvPr>
        </p:nvSpPr>
        <p:spPr>
          <a:xfrm>
            <a:off x="611188" y="333375"/>
            <a:ext cx="8208962" cy="6191250"/>
          </a:xfrm>
        </p:spPr>
        <p:txBody>
          <a:bodyPr/>
          <a:lstStyle/>
          <a:p>
            <a:pPr>
              <a:buFont typeface="Wingdings" pitchFamily="2" charset="2"/>
              <a:buNone/>
            </a:pPr>
            <a:r>
              <a:rPr lang="ru-RU" sz="2200">
                <a:effectLst>
                  <a:outerShdw blurRad="38100" dist="38100" dir="2700000" algn="tl">
                    <a:srgbClr val="C0C0C0"/>
                  </a:outerShdw>
                </a:effectLst>
                <a:latin typeface="Times New Roman" pitchFamily="18" charset="0"/>
                <a:cs typeface="Times New Roman" pitchFamily="18" charset="0"/>
              </a:rPr>
              <a:t>.</a:t>
            </a:r>
          </a:p>
          <a:p>
            <a:endParaRPr lang="ru-RU" sz="2200">
              <a:effectLst>
                <a:outerShdw blurRad="38100" dist="38100" dir="2700000" algn="tl">
                  <a:srgbClr val="C0C0C0"/>
                </a:outerShdw>
              </a:effectLst>
              <a:latin typeface="Times New Roman" pitchFamily="18" charset="0"/>
              <a:cs typeface="Times New Roman" panose="02020603050405020304" pitchFamily="18" charset="0"/>
            </a:endParaRPr>
          </a:p>
          <a:p>
            <a:endParaRPr lang="ru-RU" sz="2200">
              <a:effectLst>
                <a:outerShdw blurRad="38100" dist="38100" dir="2700000" algn="tl">
                  <a:srgbClr val="C0C0C0"/>
                </a:outerShdw>
              </a:effectLst>
              <a:latin typeface="Times New Roman" pitchFamily="18" charset="0"/>
              <a:cs typeface="Times New Roman" pitchFamily="18" charset="0"/>
            </a:endParaRPr>
          </a:p>
          <a:p>
            <a:pPr>
              <a:buFont typeface="Wingdings" pitchFamily="2" charset="2"/>
              <a:buChar char="v"/>
            </a:pPr>
            <a:endParaRPr lang="ru-RU" sz="2200">
              <a:effectLst>
                <a:outerShdw blurRad="38100" dist="38100" dir="2700000" algn="tl">
                  <a:srgbClr val="C0C0C0"/>
                </a:outerShdw>
              </a:effectLst>
              <a:latin typeface="Times New Roman" pitchFamily="18" charset="0"/>
              <a:cs typeface="Times New Roman" pitchFamily="18" charset="0"/>
            </a:endParaRPr>
          </a:p>
          <a:p>
            <a:pPr marL="0" indent="0">
              <a:buNone/>
            </a:pPr>
            <a:r>
              <a:rPr lang="ru-RU" sz="2200">
                <a:effectLst>
                  <a:outerShdw blurRad="38100" dist="38100" dir="2700000" algn="tl">
                    <a:srgbClr val="C0C0C0"/>
                  </a:outerShdw>
                </a:effectLst>
                <a:latin typeface="Times New Roman" pitchFamily="18" charset="0"/>
                <a:cs typeface="Times New Roman" pitchFamily="18" charset="0"/>
              </a:rPr>
              <a:t>    Все звуки произносятся в фазе выдоха. </a:t>
            </a:r>
          </a:p>
          <a:p>
            <a:pPr marL="0" indent="0">
              <a:buNone/>
            </a:pPr>
            <a:r>
              <a:rPr lang="ru-RU" sz="2200">
                <a:effectLst>
                  <a:outerShdw blurRad="38100" dist="38100" dir="2700000" algn="tl">
                    <a:srgbClr val="C0C0C0"/>
                  </a:outerShdw>
                </a:effectLst>
                <a:latin typeface="Times New Roman" pitchFamily="18" charset="0"/>
                <a:cs typeface="Times New Roman" pitchFamily="18" charset="0"/>
              </a:rPr>
              <a:t>    Существует три направления воздушной струи:</a:t>
            </a:r>
          </a:p>
          <a:p>
            <a:pPr>
              <a:buFont typeface="Wingdings" pitchFamily="2" charset="2"/>
              <a:buChar char="v"/>
            </a:pPr>
            <a:r>
              <a:rPr lang="ru-RU" sz="2200">
                <a:effectLst>
                  <a:outerShdw blurRad="38100" dist="38100" dir="2700000" algn="tl">
                    <a:srgbClr val="C0C0C0"/>
                  </a:outerShdw>
                </a:effectLst>
                <a:latin typeface="Times New Roman" pitchFamily="18" charset="0"/>
                <a:cs typeface="Times New Roman" pitchFamily="18" charset="0"/>
              </a:rPr>
              <a:t> для произнесения большинства звуков: губно-зубных (в, в', ф, ф'), заднеязычных (к, к', г, г', х, х'), переднеязычных (т, т', д, д'), свистящих (с, с', з, з', ц), характерно направление воздушной струи прямо по центру языка; </a:t>
            </a:r>
          </a:p>
          <a:p>
            <a:pPr>
              <a:buFont typeface="Wingdings" pitchFamily="2" charset="2"/>
              <a:buChar char="v"/>
            </a:pPr>
            <a:r>
              <a:rPr lang="ru-RU" sz="2200">
                <a:effectLst>
                  <a:outerShdw blurRad="38100" dist="38100" dir="2700000" algn="tl">
                    <a:srgbClr val="C0C0C0"/>
                  </a:outerShdw>
                </a:effectLst>
                <a:latin typeface="Times New Roman" pitchFamily="18" charset="0"/>
                <a:cs typeface="Times New Roman" pitchFamily="18" charset="0"/>
              </a:rPr>
              <a:t>произношения шипящих звуков и р, р' – по центру языка вверх; </a:t>
            </a:r>
          </a:p>
          <a:p>
            <a:pPr>
              <a:buFont typeface="Wingdings" pitchFamily="2" charset="2"/>
              <a:buChar char="v"/>
            </a:pPr>
            <a:r>
              <a:rPr lang="ru-RU" sz="2200">
                <a:effectLst>
                  <a:outerShdw blurRad="38100" dist="38100" dir="2700000" algn="tl">
                    <a:srgbClr val="C0C0C0"/>
                  </a:outerShdw>
                </a:effectLst>
                <a:latin typeface="Times New Roman" pitchFamily="18" charset="0"/>
                <a:cs typeface="Times New Roman" pitchFamily="18" charset="0"/>
              </a:rPr>
              <a:t>для произнесения звука л, л' – по боковым краям языка.</a:t>
            </a:r>
          </a:p>
          <a:p>
            <a:pPr>
              <a:buFont typeface="Wingdings" pitchFamily="2" charset="2"/>
              <a:buNone/>
            </a:pPr>
            <a:r>
              <a:rPr lang="ru-RU" sz="2200">
                <a:effectLst>
                  <a:outerShdw blurRad="38100" dist="38100" dir="2700000" algn="tl">
                    <a:srgbClr val="C0C0C0"/>
                  </a:outerShdw>
                </a:effectLst>
                <a:latin typeface="Times New Roman" pitchFamily="18" charset="0"/>
                <a:cs typeface="Times New Roman" pitchFamily="18" charset="0"/>
              </a:rPr>
              <a:t> </a:t>
            </a:r>
          </a:p>
        </p:txBody>
      </p:sp>
    </p:spTree>
  </p:cSld>
  <p:clrMapOvr>
    <a:masterClrMapping/>
  </p:clrMapOvr>
  <p:transition/>
  <p:timing/>
</p:sld>
</file>

<file path=ppt/slides/slide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9457" name="Заголовок 1"/>
          <p:cNvSpPr>
            <a:spLocks noGrp="1"/>
          </p:cNvSpPr>
          <p:nvPr>
            <p:ph type="title" idx="4294967295"/>
          </p:nvPr>
        </p:nvSpPr>
        <p:spPr>
          <a:xfrm>
            <a:off x="457200" y="549275"/>
            <a:ext cx="8229600" cy="1366838"/>
          </a:xfrm>
        </p:spPr>
        <p:txBody>
          <a:bodyPr anchor="ctr"/>
          <a:lstStyle/>
          <a:p>
            <a:pPr algn="ctr"/>
            <a:r>
              <a:rPr lang="ru-RU" sz="2900"/>
              <a:t>       </a:t>
            </a:r>
            <a:br>
              <a:rPr lang="ru-RU" sz="2900"/>
            </a:br>
            <a:r>
              <a:rPr lang="ru-RU" sz="2900"/>
              <a:t> </a:t>
            </a:r>
            <a:r>
              <a:rPr lang="ru-RU" sz="2100" b="1">
                <a:effectLst>
                  <a:outerShdw blurRad="38100" dist="38100" dir="2700000" algn="tl">
                    <a:srgbClr val="C0C0C0"/>
                  </a:outerShdw>
                </a:effectLst>
                <a:latin typeface="Times New Roman" pitchFamily="18" charset="0"/>
                <a:cs typeface="Times New Roman" pitchFamily="18" charset="0"/>
              </a:rPr>
              <a:t>Цель дыхательной гимнастики с использованием тренажеров </a:t>
            </a:r>
            <a:br>
              <a:rPr lang="ru-RU" sz="2900" b="1">
                <a:solidFill>
                  <a:srgbClr val="17375E"/>
                </a:solidFill>
                <a:effectLst>
                  <a:outerShdw blurRad="38100" dist="38100" dir="2700000" algn="tl">
                    <a:srgbClr val="C0C0C0"/>
                  </a:outerShdw>
                </a:effectLst>
                <a:latin typeface="Times New Roman" pitchFamily="18" charset="0"/>
                <a:cs typeface="Times New Roman" pitchFamily="18" charset="0"/>
              </a:rPr>
            </a:br>
            <a:endParaRPr lang="ru-RU" sz="2900" b="1">
              <a:solidFill>
                <a:srgbClr val="17375E"/>
              </a:solidFill>
              <a:effectLst>
                <a:outerShdw blurRad="38100" dist="38100" dir="2700000" algn="tl">
                  <a:srgbClr val="C0C0C0"/>
                </a:outerShdw>
              </a:effectLst>
              <a:latin typeface="Times New Roman" pitchFamily="18" charset="0"/>
              <a:cs typeface="Times New Roman" panose="02020603050405020304" pitchFamily="18" charset="0"/>
            </a:endParaRPr>
          </a:p>
        </p:txBody>
      </p:sp>
      <p:sp>
        <p:nvSpPr>
          <p:cNvPr id="19458" name="Содержимое 2"/>
          <p:cNvSpPr>
            <a:spLocks noGrp="1"/>
          </p:cNvSpPr>
          <p:nvPr>
            <p:ph idx="4294967295"/>
          </p:nvPr>
        </p:nvSpPr>
        <p:spPr>
          <a:xfrm>
            <a:off x="250825" y="2060575"/>
            <a:ext cx="8435975" cy="4065588"/>
          </a:xfrm>
        </p:spPr>
        <p:txBody>
          <a:bodyPr/>
          <a:lstStyle/>
          <a:p>
            <a:pPr algn="just">
              <a:buFont typeface="Wingdings" pitchFamily="2" charset="2"/>
              <a:buNone/>
            </a:pPr>
            <a:r>
              <a:rPr lang="ru-RU" sz="2200">
                <a:latin typeface="Times New Roman" pitchFamily="18" charset="0"/>
                <a:cs typeface="Times New Roman" pitchFamily="18" charset="0"/>
              </a:rPr>
              <a:t>        </a:t>
            </a:r>
            <a:r>
              <a:rPr lang="ru-RU" sz="2200">
                <a:effectLst>
                  <a:outerShdw blurRad="38100" dist="38100" dir="2700000" algn="tl">
                    <a:srgbClr val="C0C0C0"/>
                  </a:outerShdw>
                </a:effectLst>
                <a:latin typeface="Times New Roman" pitchFamily="18" charset="0"/>
                <a:cs typeface="Times New Roman" pitchFamily="18" charset="0"/>
              </a:rPr>
              <a:t>Формирование у детей умения управлять органами дыхания повысить интерес к играм на развитие речевого дыхания.</a:t>
            </a:r>
          </a:p>
          <a:p>
            <a:pPr algn="just">
              <a:buFont typeface="Wingdings" pitchFamily="2" charset="2"/>
              <a:buNone/>
            </a:pPr>
            <a:r>
              <a:rPr lang="ru-RU" sz="2200" b="1">
                <a:solidFill>
                  <a:schemeClr val="tx2"/>
                </a:solidFill>
                <a:effectLst>
                  <a:outerShdw blurRad="38100" dist="38100" dir="2700000" algn="tl">
                    <a:srgbClr val="C0C0C0"/>
                  </a:outerShdw>
                </a:effectLst>
                <a:latin typeface="Times New Roman" pitchFamily="18" charset="0"/>
                <a:cs typeface="Times New Roman" pitchFamily="18" charset="0"/>
              </a:rPr>
              <a:t>Задачи:</a:t>
            </a:r>
          </a:p>
          <a:p>
            <a:pPr algn="just">
              <a:buFont typeface="Wingdings" pitchFamily="2" charset="2"/>
              <a:buChar char="v"/>
            </a:pPr>
            <a:r>
              <a:rPr lang="ru-RU" sz="2200">
                <a:effectLst>
                  <a:outerShdw blurRad="38100" dist="38100" dir="2700000" algn="tl">
                    <a:srgbClr val="C0C0C0"/>
                  </a:outerShdw>
                </a:effectLst>
                <a:latin typeface="Times New Roman" pitchFamily="18" charset="0"/>
                <a:cs typeface="Times New Roman" pitchFamily="18" charset="0"/>
              </a:rPr>
              <a:t>Формировать навыки правильного речевого дыхания.</a:t>
            </a:r>
          </a:p>
          <a:p>
            <a:pPr algn="just">
              <a:buFont typeface="Wingdings" pitchFamily="2" charset="2"/>
              <a:buChar char="v"/>
            </a:pPr>
            <a:r>
              <a:rPr lang="ru-RU" sz="2200">
                <a:effectLst>
                  <a:outerShdw blurRad="38100" dist="38100" dir="2700000" algn="tl">
                    <a:srgbClr val="C0C0C0"/>
                  </a:outerShdw>
                </a:effectLst>
                <a:latin typeface="Times New Roman" pitchFamily="18" charset="0"/>
                <a:cs typeface="Times New Roman" pitchFamily="18" charset="0"/>
              </a:rPr>
              <a:t>Развивать плавный речевой выдох.</a:t>
            </a:r>
          </a:p>
          <a:p>
            <a:pPr algn="just">
              <a:buFont typeface="Wingdings" pitchFamily="2" charset="2"/>
              <a:buChar char="v"/>
            </a:pPr>
            <a:r>
              <a:rPr lang="ru-RU" sz="2200">
                <a:effectLst>
                  <a:outerShdw blurRad="38100" dist="38100" dir="2700000" algn="tl">
                    <a:srgbClr val="C0C0C0"/>
                  </a:outerShdw>
                </a:effectLst>
                <a:latin typeface="Times New Roman" pitchFamily="18" charset="0"/>
                <a:cs typeface="Times New Roman" pitchFamily="18" charset="0"/>
              </a:rPr>
              <a:t>Формировать силу, плавность и целенаправленность воздушной струи.</a:t>
            </a:r>
          </a:p>
          <a:p>
            <a:pPr>
              <a:buFont typeface="Wingdings" pitchFamily="2" charset="2"/>
              <a:buChar char="v"/>
            </a:pPr>
            <a:endParaRPr lang="ru-RU" sz="2200" b="1">
              <a:solidFill>
                <a:srgbClr val="17375E"/>
              </a:solidFill>
              <a:effectLst>
                <a:outerShdw blurRad="38100" dist="38100" dir="2700000" algn="tl">
                  <a:srgbClr val="C0C0C0"/>
                </a:outerShdw>
              </a:effectLst>
              <a:latin typeface="Times New Roman" pitchFamily="18" charset="0"/>
              <a:cs typeface="Times New Roman" panose="02020603050405020304" pitchFamily="18" charset="0"/>
            </a:endParaRPr>
          </a:p>
        </p:txBody>
      </p:sp>
    </p:spTree>
  </p:cSld>
  <p:clrMapOvr>
    <a:masterClrMapping/>
  </p:clrMapOvr>
  <p:transition/>
  <p:timing/>
</p:sld>
</file>

<file path=ppt/slides/slide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Прямоугольник 1"/>
          <p:cNvSpPr/>
          <p:nvPr/>
        </p:nvSpPr>
        <p:spPr>
          <a:xfrm>
            <a:off x="539750" y="404664"/>
            <a:ext cx="8604250" cy="5509200"/>
          </a:xfrm>
          <a:prstGeom prst="rect">
            <a:avLst/>
          </a:prstGeom>
        </p:spPr>
        <p:txBody>
          <a:bodyPr>
            <a:spAutoFit/>
          </a:bodyPr>
          <a:lstStyle/>
          <a:p>
            <a:pPr algn="ctr"/>
            <a:r>
              <a:rPr lang="ru-RU" sz="4400" b="1">
                <a:solidFill>
                  <a:schemeClr val="tx2"/>
                </a:solidFill>
                <a:effectLst>
                  <a:outerShdw blurRad="38100" dist="38100" dir="2700000" algn="tl">
                    <a:srgbClr val="C0C0C0"/>
                  </a:outerShdw>
                </a:effectLst>
                <a:latin typeface="Times New Roman" pitchFamily="18" charset="0"/>
                <a:cs typeface="Times New Roman" pitchFamily="18" charset="0"/>
              </a:rPr>
              <a:t>Требования к проведению</a:t>
            </a:r>
          </a:p>
          <a:p>
            <a:pPr algn="ctr"/>
            <a:r>
              <a:rPr lang="ru-RU" sz="4400" b="1">
                <a:solidFill>
                  <a:schemeClr val="tx2"/>
                </a:solidFill>
                <a:effectLst>
                  <a:outerShdw blurRad="38100" dist="38100" dir="2700000" algn="tl">
                    <a:srgbClr val="C0C0C0"/>
                  </a:outerShdw>
                </a:effectLst>
                <a:latin typeface="Times New Roman" pitchFamily="18" charset="0"/>
                <a:cs typeface="Times New Roman" pitchFamily="18" charset="0"/>
              </a:rPr>
              <a:t>дыхательной гимнастики</a:t>
            </a:r>
            <a:endParaRPr lang="ru-RU" sz="4400" b="1">
              <a:solidFill>
                <a:srgbClr val="17375E"/>
              </a:solidFill>
              <a:effectLst>
                <a:outerShdw blurRad="38100" dist="38100" dir="2700000" algn="tl">
                  <a:srgbClr val="C0C0C0"/>
                </a:outerShdw>
              </a:effectLst>
              <a:latin typeface="Times New Roman" pitchFamily="18" charset="0"/>
              <a:cs typeface="Times New Roman" panose="02020603050405020304" pitchFamily="18" charset="0"/>
            </a:endParaRPr>
          </a:p>
          <a:p>
            <a:pPr>
              <a:buFont typeface="Wingdings" pitchFamily="2" charset="2"/>
              <a:buChar char="v"/>
            </a:pPr>
            <a:r>
              <a:rPr lang="ru-RU" sz="2000">
                <a:latin typeface="Times New Roman" pitchFamily="18" charset="0"/>
                <a:cs typeface="Times New Roman" pitchFamily="18" charset="0"/>
              </a:rPr>
              <a:t>не заниматься в пыльном, непроветренном или сыром помещении; </a:t>
            </a:r>
          </a:p>
          <a:p>
            <a:pPr>
              <a:buFont typeface="Wingdings" pitchFamily="2" charset="2"/>
              <a:buChar char="v"/>
            </a:pPr>
            <a:r>
              <a:rPr lang="ru-RU" sz="2000">
                <a:latin typeface="Times New Roman" pitchFamily="18" charset="0"/>
                <a:cs typeface="Times New Roman" pitchFamily="18" charset="0"/>
              </a:rPr>
              <a:t>температура воздуха должна быть на уровне 18-20°С; </a:t>
            </a:r>
          </a:p>
          <a:p>
            <a:pPr>
              <a:buFont typeface="Wingdings" pitchFamily="2" charset="2"/>
              <a:buChar char="v"/>
            </a:pPr>
            <a:r>
              <a:rPr lang="ru-RU" sz="2000">
                <a:latin typeface="Times New Roman" pitchFamily="18" charset="0"/>
                <a:cs typeface="Times New Roman" pitchFamily="18" charset="0"/>
              </a:rPr>
              <a:t>одежда не должна стеснять движений; </a:t>
            </a:r>
          </a:p>
          <a:p>
            <a:pPr>
              <a:buFont typeface="Wingdings" pitchFamily="2" charset="2"/>
              <a:buChar char="v"/>
            </a:pPr>
            <a:r>
              <a:rPr lang="ru-RU" sz="2000">
                <a:latin typeface="Times New Roman" pitchFamily="18" charset="0"/>
                <a:cs typeface="Times New Roman" pitchFamily="18" charset="0"/>
              </a:rPr>
              <a:t>не заниматься сразу после приёма пищи; </a:t>
            </a:r>
          </a:p>
          <a:p>
            <a:pPr>
              <a:buFont typeface="Wingdings" pitchFamily="2" charset="2"/>
              <a:buChar char="v"/>
            </a:pPr>
            <a:r>
              <a:rPr lang="ru-RU" sz="2000">
                <a:latin typeface="Times New Roman" pitchFamily="18" charset="0"/>
                <a:cs typeface="Times New Roman" pitchFamily="18" charset="0"/>
              </a:rPr>
              <a:t>не заниматься, если у ребёнка заболевание органов дыхания;</a:t>
            </a:r>
          </a:p>
          <a:p>
            <a:pPr>
              <a:buFont typeface="Wingdings" pitchFamily="2" charset="2"/>
              <a:buChar char="v"/>
            </a:pPr>
            <a:r>
              <a:rPr lang="ru-RU" sz="2000">
                <a:latin typeface="Times New Roman" pitchFamily="18" charset="0"/>
                <a:cs typeface="Times New Roman" pitchFamily="18" charset="0"/>
              </a:rPr>
              <a:t>дозировать количество и темп проведения упражнений; </a:t>
            </a:r>
          </a:p>
          <a:p>
            <a:pPr>
              <a:buFont typeface="Wingdings" pitchFamily="2" charset="2"/>
              <a:buChar char="v"/>
            </a:pPr>
            <a:r>
              <a:rPr lang="ru-RU" sz="2000">
                <a:latin typeface="Times New Roman" pitchFamily="18" charset="0"/>
                <a:cs typeface="Times New Roman" pitchFamily="18" charset="0"/>
              </a:rPr>
              <a:t>выполнять упражнения каждый день по 3-6 минут;</a:t>
            </a:r>
          </a:p>
          <a:p>
            <a:pPr>
              <a:buFont typeface="Wingdings" pitchFamily="2" charset="2"/>
              <a:buChar char="v"/>
            </a:pPr>
            <a:r>
              <a:rPr lang="ru-RU" sz="2000">
                <a:latin typeface="Times New Roman" pitchFamily="18" charset="0"/>
                <a:cs typeface="Times New Roman" pitchFamily="18" charset="0"/>
              </a:rPr>
              <a:t>вдыхать воздух через рот и нос, выдыхать – через рот;</a:t>
            </a:r>
          </a:p>
          <a:p>
            <a:pPr>
              <a:buFont typeface="Wingdings" pitchFamily="2" charset="2"/>
              <a:buChar char="v"/>
            </a:pPr>
            <a:r>
              <a:rPr lang="ru-RU" sz="2000">
                <a:latin typeface="Times New Roman" pitchFamily="18" charset="0"/>
                <a:cs typeface="Times New Roman" pitchFamily="18" charset="0"/>
              </a:rPr>
              <a:t>вдыхать легко и коротко, а выдыхать – длительно и экономно; </a:t>
            </a:r>
          </a:p>
          <a:p>
            <a:pPr>
              <a:buFont typeface="Wingdings" pitchFamily="2" charset="2"/>
              <a:buChar char="v"/>
            </a:pPr>
            <a:r>
              <a:rPr lang="ru-RU" sz="2000">
                <a:latin typeface="Times New Roman" pitchFamily="18" charset="0"/>
                <a:cs typeface="Times New Roman" pitchFamily="18" charset="0"/>
              </a:rPr>
              <a:t>после выдоха сделать остановку на 2-3 секунды; </a:t>
            </a:r>
          </a:p>
          <a:p>
            <a:pPr>
              <a:buFont typeface="Wingdings" pitchFamily="2" charset="2"/>
              <a:buChar char="v"/>
            </a:pPr>
            <a:r>
              <a:rPr lang="ru-RU" sz="2000">
                <a:latin typeface="Times New Roman" pitchFamily="18" charset="0"/>
                <a:cs typeface="Times New Roman" pitchFamily="18" charset="0"/>
              </a:rPr>
              <a:t>не напрягать мышцы в области шеи, рук, живота, груди; </a:t>
            </a:r>
          </a:p>
          <a:p>
            <a:pPr>
              <a:buFont typeface="Wingdings" pitchFamily="2" charset="2"/>
              <a:buChar char="v"/>
            </a:pPr>
            <a:r>
              <a:rPr lang="ru-RU" sz="2000">
                <a:latin typeface="Times New Roman" pitchFamily="18" charset="0"/>
                <a:cs typeface="Times New Roman" pitchFamily="18" charset="0"/>
              </a:rPr>
              <a:t>плечи не поднимать при вдохе и опускать при выдохе.</a:t>
            </a:r>
          </a:p>
          <a:p>
            <a:pPr>
              <a:buFont typeface="Wingdings" pitchFamily="2" charset="2"/>
              <a:buChar char="v"/>
            </a:pPr>
            <a:endParaRPr lang="ru-RU" sz="2400">
              <a:latin typeface="Times New Roman" pitchFamily="18" charset="0"/>
              <a:cs typeface="Times New Roman" panose="02020603050405020304" pitchFamily="18" charset="0"/>
            </a:endParaRPr>
          </a:p>
        </p:txBody>
      </p:sp>
    </p:spTree>
  </p:cSld>
  <p:clrMapOvr>
    <a:masterClrMapping/>
  </p:clrMapOvr>
  <p:transition/>
  <p:timing/>
</p:sld>
</file>

<file path=ppt/slides/slide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1505" name="Заголовок 1"/>
          <p:cNvSpPr>
            <a:spLocks noGrp="1"/>
          </p:cNvSpPr>
          <p:nvPr>
            <p:ph type="title" idx="4294967295"/>
          </p:nvPr>
        </p:nvSpPr>
        <p:spPr/>
        <p:txBody>
          <a:bodyPr anchor="ctr"/>
          <a:lstStyle/>
          <a:p>
            <a:pPr algn="ctr"/>
            <a:r>
              <a:rPr lang="ru-RU" b="1">
                <a:effectLst>
                  <a:outerShdw blurRad="38100" dist="38100" dir="2700000" algn="tl">
                    <a:srgbClr val="C0C0C0"/>
                  </a:outerShdw>
                </a:effectLst>
                <a:latin typeface="Times New Roman" pitchFamily="18" charset="0"/>
                <a:cs typeface="Times New Roman" pitchFamily="18" charset="0"/>
              </a:rPr>
              <a:t>Это интересно!</a:t>
            </a:r>
          </a:p>
        </p:txBody>
      </p:sp>
      <p:sp>
        <p:nvSpPr>
          <p:cNvPr id="21506" name="Содержимое 2"/>
          <p:cNvSpPr>
            <a:spLocks noGrp="1"/>
          </p:cNvSpPr>
          <p:nvPr>
            <p:ph idx="4294967295"/>
          </p:nvPr>
        </p:nvSpPr>
        <p:spPr/>
        <p:txBody>
          <a:bodyPr/>
          <a:lstStyle/>
          <a:p>
            <a:pPr algn="just">
              <a:lnSpc>
                <a:spcPct val="80000"/>
              </a:lnSpc>
              <a:buFont typeface="Wingdings" pitchFamily="2" charset="2"/>
              <a:buChar char="v"/>
            </a:pPr>
            <a:r>
              <a:rPr lang="ru-RU" sz="2700">
                <a:effectLst>
                  <a:outerShdw blurRad="38100" dist="38100" dir="2700000" algn="tl">
                    <a:srgbClr val="C0C0C0"/>
                  </a:outerShdw>
                </a:effectLst>
                <a:latin typeface="Times New Roman" pitchFamily="18" charset="0"/>
                <a:cs typeface="Times New Roman" pitchFamily="18" charset="0"/>
              </a:rPr>
              <a:t>А знаете ли вы, что медленный выдох поможет ребёнку успокоиться, расслабиться, справиться с волнением и раздражительностью, тем самым, поможет избежать стресса.</a:t>
            </a:r>
          </a:p>
          <a:p>
            <a:pPr algn="just">
              <a:lnSpc>
                <a:spcPct val="80000"/>
              </a:lnSpc>
              <a:buFont typeface="Wingdings" pitchFamily="2" charset="2"/>
              <a:buChar char="v"/>
            </a:pPr>
            <a:r>
              <a:rPr lang="ru-RU" sz="2700">
                <a:effectLst>
                  <a:outerShdw blurRad="38100" dist="38100" dir="2700000" algn="tl">
                    <a:srgbClr val="C0C0C0"/>
                  </a:outerShdw>
                </a:effectLst>
                <a:latin typeface="Times New Roman" pitchFamily="18" charset="0"/>
                <a:cs typeface="Times New Roman" pitchFamily="18" charset="0"/>
              </a:rPr>
              <a:t>А знаете ли вы, что дыхательные упражнения имеют крайне мало противопоказаний. К примеру, выполнять гимнастику нежелательно ребятам, перенёсшим травмы головного мозга, позвоночника, имеющим остеохондроз шейно-грудного позвоночного отдела, а также высокое давление (артериальное, внутриглазное, внутричерепное).</a:t>
            </a:r>
          </a:p>
          <a:p>
            <a:pPr>
              <a:lnSpc>
                <a:spcPct val="80000"/>
              </a:lnSpc>
            </a:pPr>
            <a:endParaRPr lang="ru-RU" sz="2500">
              <a:latin typeface="Times New Roman" pitchFamily="18" charset="0"/>
              <a:cs typeface="Times New Roman" panose="02020603050405020304" pitchFamily="18" charset="0"/>
            </a:endParaRPr>
          </a:p>
          <a:p>
            <a:pPr>
              <a:lnSpc>
                <a:spcPct val="80000"/>
              </a:lnSpc>
            </a:pPr>
            <a:endParaRPr lang="ru-RU" sz="2500">
              <a:latin typeface="Times New Roman" pitchFamily="18" charset="0"/>
              <a:cs typeface="Times New Roman" pitchFamily="18" charset="0"/>
            </a:endParaRPr>
          </a:p>
        </p:txBody>
      </p:sp>
    </p:spTree>
  </p:cSld>
  <p:clrMapOvr>
    <a:masterClrMapping/>
  </p:clrMapOvr>
  <p:transition/>
  <p:timing/>
</p:sld>
</file>

<file path=ppt/slides/slide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extBox 1"/>
          <p:cNvSpPr txBox="1"/>
          <p:nvPr/>
        </p:nvSpPr>
        <p:spPr>
          <a:xfrm>
            <a:off x="1042988" y="333375"/>
            <a:ext cx="7705725" cy="1920875"/>
          </a:xfrm>
          <a:prstGeom prst="rect">
            <a:avLst/>
          </a:prstGeom>
          <a:noFill/>
        </p:spPr>
        <p:txBody>
          <a:bodyPr>
            <a:spAutoFit/>
          </a:bodyPr>
          <a:lstStyle/>
          <a:p>
            <a:r>
              <a:rPr lang="ru-RU" sz="4000">
                <a:solidFill>
                  <a:srgbClr val="002060"/>
                </a:solidFill>
                <a:effectLst>
                  <a:outerShdw blurRad="38100" dist="38100" dir="2700000" algn="tl">
                    <a:srgbClr val="C0C0C0"/>
                  </a:outerShdw>
                </a:effectLst>
                <a:latin typeface="Times New Roman" pitchFamily="18" charset="0"/>
                <a:cs typeface="Times New Roman" pitchFamily="18" charset="0"/>
              </a:rPr>
              <a:t>   </a:t>
            </a:r>
          </a:p>
          <a:p>
            <a:r>
              <a:rPr lang="ru-RU" sz="4000" b="1">
                <a:solidFill>
                  <a:schemeClr val="tx2"/>
                </a:solidFill>
                <a:effectLst>
                  <a:outerShdw blurRad="38100" dist="38100" dir="2700000" algn="tl">
                    <a:srgbClr val="C0C0C0"/>
                  </a:outerShdw>
                </a:effectLst>
                <a:latin typeface="Times New Roman" pitchFamily="18" charset="0"/>
                <a:cs typeface="Times New Roman" pitchFamily="18" charset="0"/>
              </a:rPr>
              <a:t>Нетрадиционные тренажеры для  правильного дыхания </a:t>
            </a:r>
          </a:p>
        </p:txBody>
      </p:sp>
      <p:pic>
        <p:nvPicPr>
          <p:cNvPr id="22537" name="Picture 9" descr="20230209_114015"/>
          <p:cNvPicPr>
            <a:picLocks noChangeAspect="1" noChangeArrowheads="1"/>
          </p:cNvPicPr>
          <p:nvPr/>
        </p:nvPicPr>
        <p:blipFill>
          <a:blip r:embed="rId2"/>
          <a:stretch>
            <a:fillRect/>
          </a:stretch>
        </p:blipFill>
        <p:spPr bwMode="auto">
          <a:xfrm>
            <a:off x="1258888" y="2492375"/>
            <a:ext cx="3198812" cy="1798638"/>
          </a:xfrm>
          <a:prstGeom prst="rect">
            <a:avLst/>
          </a:prstGeom>
          <a:noFill/>
        </p:spPr>
      </p:pic>
      <p:pic>
        <p:nvPicPr>
          <p:cNvPr id="22538" name="Picture 10" descr="20230209_120045"/>
          <p:cNvPicPr>
            <a:picLocks noChangeAspect="1" noChangeArrowheads="1"/>
          </p:cNvPicPr>
          <p:nvPr/>
        </p:nvPicPr>
        <p:blipFill>
          <a:blip r:embed="rId3"/>
          <a:stretch>
            <a:fillRect/>
          </a:stretch>
        </p:blipFill>
        <p:spPr bwMode="auto">
          <a:xfrm>
            <a:off x="4787900" y="2492375"/>
            <a:ext cx="3198813" cy="1798638"/>
          </a:xfrm>
          <a:prstGeom prst="rect">
            <a:avLst/>
          </a:prstGeom>
          <a:noFill/>
        </p:spPr>
      </p:pic>
      <p:pic>
        <p:nvPicPr>
          <p:cNvPr id="22539" name="Picture 11" descr="20230209_114449"/>
          <p:cNvPicPr>
            <a:picLocks noChangeAspect="1" noChangeArrowheads="1"/>
          </p:cNvPicPr>
          <p:nvPr/>
        </p:nvPicPr>
        <p:blipFill>
          <a:blip r:embed="rId4"/>
          <a:stretch>
            <a:fillRect/>
          </a:stretch>
        </p:blipFill>
        <p:spPr bwMode="auto">
          <a:xfrm>
            <a:off x="1187450" y="4437063"/>
            <a:ext cx="3198813" cy="1798637"/>
          </a:xfrm>
          <a:prstGeom prst="rect">
            <a:avLst/>
          </a:prstGeom>
          <a:noFill/>
        </p:spPr>
      </p:pic>
      <p:pic>
        <p:nvPicPr>
          <p:cNvPr id="22540" name="Picture 12" descr="20230209_123421"/>
          <p:cNvPicPr>
            <a:picLocks noChangeAspect="1" noChangeArrowheads="1"/>
          </p:cNvPicPr>
          <p:nvPr/>
        </p:nvPicPr>
        <p:blipFill>
          <a:blip r:embed="rId5"/>
          <a:stretch>
            <a:fillRect/>
          </a:stretch>
        </p:blipFill>
        <p:spPr bwMode="auto">
          <a:xfrm>
            <a:off x="4859338" y="4437063"/>
            <a:ext cx="3198812" cy="1798637"/>
          </a:xfrm>
          <a:prstGeom prst="rect">
            <a:avLst/>
          </a:prstGeom>
          <a:noFill/>
        </p:spPr>
      </p:pic>
    </p:spTree>
  </p:cSld>
  <p:clrMapOvr>
    <a:masterClrMapping/>
  </p:clrMapOvr>
  <p:transition/>
  <p:timing/>
</p:sld>
</file>

<file path=ppt/slides/slide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3553" name="Заголовок 1"/>
          <p:cNvSpPr>
            <a:spLocks noGrp="1"/>
          </p:cNvSpPr>
          <p:nvPr>
            <p:ph type="title" idx="4294967295"/>
          </p:nvPr>
        </p:nvSpPr>
        <p:spPr/>
        <p:txBody>
          <a:bodyPr anchor="ctr"/>
          <a:lstStyle/>
          <a:p>
            <a:pPr algn="ctr"/>
            <a:r>
              <a:rPr lang="ru-RU" sz="3200">
                <a:solidFill>
                  <a:srgbClr val="7030A0"/>
                </a:solidFill>
                <a:effectLst>
                  <a:outerShdw blurRad="38100" dist="38100" dir="2700000" algn="tl">
                    <a:srgbClr val="C0C0C0"/>
                  </a:outerShdw>
                </a:effectLst>
              </a:rPr>
              <a:t>     </a:t>
            </a:r>
            <a:r>
              <a:rPr lang="ru-RU" sz="3200" b="1">
                <a:effectLst>
                  <a:outerShdw blurRad="38100" dist="38100" dir="2700000" algn="tl">
                    <a:srgbClr val="C0C0C0"/>
                  </a:outerShdw>
                </a:effectLst>
                <a:latin typeface="Times New Roman" pitchFamily="18" charset="0"/>
                <a:cs typeface="Times New Roman" pitchFamily="18" charset="0"/>
              </a:rPr>
              <a:t>Дыхательный тренажер «Футбол»</a:t>
            </a:r>
          </a:p>
        </p:txBody>
      </p:sp>
      <p:pic>
        <p:nvPicPr>
          <p:cNvPr id="23557" name="Picture 5" descr="20230209_114222"/>
          <p:cNvPicPr>
            <a:picLocks noChangeAspect="1" noChangeArrowheads="1"/>
          </p:cNvPicPr>
          <p:nvPr/>
        </p:nvPicPr>
        <p:blipFill>
          <a:blip r:embed="rId2"/>
          <a:stretch>
            <a:fillRect/>
          </a:stretch>
        </p:blipFill>
        <p:spPr bwMode="auto">
          <a:xfrm>
            <a:off x="900113" y="1916113"/>
            <a:ext cx="1798637" cy="3198812"/>
          </a:xfrm>
          <a:prstGeom prst="rect">
            <a:avLst/>
          </a:prstGeom>
          <a:noFill/>
        </p:spPr>
      </p:pic>
      <p:pic>
        <p:nvPicPr>
          <p:cNvPr id="23558" name="Picture 6" descr="20230209_114232"/>
          <p:cNvPicPr>
            <a:picLocks noChangeAspect="1" noChangeArrowheads="1"/>
          </p:cNvPicPr>
          <p:nvPr/>
        </p:nvPicPr>
        <p:blipFill>
          <a:blip r:embed="rId3"/>
          <a:stretch>
            <a:fillRect/>
          </a:stretch>
        </p:blipFill>
        <p:spPr bwMode="auto">
          <a:xfrm>
            <a:off x="2987675" y="2708275"/>
            <a:ext cx="3198813" cy="1798638"/>
          </a:xfrm>
          <a:prstGeom prst="rect">
            <a:avLst/>
          </a:prstGeom>
          <a:noFill/>
        </p:spPr>
      </p:pic>
      <p:pic>
        <p:nvPicPr>
          <p:cNvPr id="23559" name="Picture 7" descr="20230209_114222"/>
          <p:cNvPicPr>
            <a:picLocks noChangeAspect="1" noChangeArrowheads="1"/>
          </p:cNvPicPr>
          <p:nvPr/>
        </p:nvPicPr>
        <p:blipFill>
          <a:blip r:embed="rId2"/>
          <a:stretch>
            <a:fillRect/>
          </a:stretch>
        </p:blipFill>
        <p:spPr bwMode="auto">
          <a:xfrm>
            <a:off x="6588125" y="1989138"/>
            <a:ext cx="1798638" cy="3198812"/>
          </a:xfrm>
          <a:prstGeom prst="rect">
            <a:avLst/>
          </a:prstGeom>
          <a:noFill/>
        </p:spPr>
      </p:pic>
    </p:spTree>
  </p:cSld>
  <p:clrMapOvr>
    <a:masterClrMapping/>
  </p:clrMapOvr>
  <p:transition/>
  <p:timing/>
</p:sld>
</file>

<file path=ppt/slides/slide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4578" name="TextBox 4"/>
          <p:cNvSpPr txBox="1">
            <a:spLocks noChangeArrowheads="1"/>
          </p:cNvSpPr>
          <p:nvPr/>
        </p:nvSpPr>
        <p:spPr bwMode="auto">
          <a:xfrm>
            <a:off x="611188" y="4941888"/>
            <a:ext cx="8001000" cy="579437"/>
          </a:xfrm>
          <a:prstGeom prst="rect">
            <a:avLst/>
          </a:prstGeom>
          <a:noFill/>
          <a:ln w="9525">
            <a:noFill/>
            <a:miter lim="800000"/>
          </a:ln>
        </p:spPr>
        <p:txBody>
          <a:bodyPr>
            <a:spAutoFit/>
          </a:bodyPr>
          <a:lstStyle/>
          <a:p>
            <a:endParaRPr lang="ru-RU" sz="1400">
              <a:latin typeface="Calibri" panose="020f0502020204030204" pitchFamily="34" charset="0"/>
            </a:endParaRPr>
          </a:p>
          <a:p>
            <a:endParaRPr lang="ru-RU">
              <a:latin typeface="Calibri" panose="020f0502020204030204" pitchFamily="34" charset="0"/>
            </a:endParaRPr>
          </a:p>
        </p:txBody>
      </p:sp>
      <p:sp>
        <p:nvSpPr>
          <p:cNvPr id="24579" name="Заголовок 1"/>
          <p:cNvSpPr>
            <a:spLocks noGrp="1"/>
          </p:cNvSpPr>
          <p:nvPr>
            <p:ph type="title" idx="4294967295"/>
          </p:nvPr>
        </p:nvSpPr>
        <p:spPr>
          <a:xfrm>
            <a:off x="323850" y="533400"/>
            <a:ext cx="6840538" cy="1143000"/>
          </a:xfrm>
        </p:spPr>
        <p:txBody>
          <a:bodyPr anchor="ctr"/>
          <a:lstStyle/>
          <a:p>
            <a:pPr algn="ctr"/>
            <a:r>
              <a:rPr lang="ru-RU" sz="2900"/>
              <a:t>                  </a:t>
            </a:r>
            <a:r>
              <a:rPr lang="ru-RU" sz="2900" b="1">
                <a:effectLst>
                  <a:outerShdw blurRad="38100" dist="38100" dir="2700000" algn="tl">
                    <a:srgbClr val="C0C0C0"/>
                  </a:outerShdw>
                </a:effectLst>
                <a:latin typeface="Times New Roman" pitchFamily="18" charset="0"/>
                <a:cs typeface="Times New Roman" pitchFamily="18" charset="0"/>
              </a:rPr>
              <a:t>Дыхательный тренажер </a:t>
            </a:r>
            <a:br>
              <a:rPr lang="ru-RU" sz="2900" b="1">
                <a:effectLst>
                  <a:outerShdw blurRad="38100" dist="38100" dir="2700000" algn="tl">
                    <a:srgbClr val="C0C0C0"/>
                  </a:outerShdw>
                </a:effectLst>
                <a:latin typeface="Times New Roman" pitchFamily="18" charset="0"/>
                <a:cs typeface="Times New Roman" pitchFamily="18" charset="0"/>
              </a:rPr>
            </a:br>
            <a:r>
              <a:rPr lang="ru-RU" sz="2900" b="1">
                <a:effectLst>
                  <a:outerShdw blurRad="38100" dist="38100" dir="2700000" algn="tl">
                    <a:srgbClr val="C0C0C0"/>
                  </a:outerShdw>
                </a:effectLst>
                <a:latin typeface="Times New Roman" pitchFamily="18" charset="0"/>
                <a:cs typeface="Times New Roman" pitchFamily="18" charset="0"/>
              </a:rPr>
              <a:t>                    «Лабиринт»</a:t>
            </a:r>
          </a:p>
        </p:txBody>
      </p:sp>
      <p:pic>
        <p:nvPicPr>
          <p:cNvPr id="24584" name="Picture 8" descr="20230209_114116"/>
          <p:cNvPicPr>
            <a:picLocks noChangeAspect="1" noChangeArrowheads="1"/>
          </p:cNvPicPr>
          <p:nvPr/>
        </p:nvPicPr>
        <p:blipFill>
          <a:blip r:embed="rId2"/>
          <a:stretch>
            <a:fillRect/>
          </a:stretch>
        </p:blipFill>
        <p:spPr bwMode="auto">
          <a:xfrm>
            <a:off x="827088" y="1989138"/>
            <a:ext cx="1798637" cy="3198812"/>
          </a:xfrm>
          <a:prstGeom prst="rect">
            <a:avLst/>
          </a:prstGeom>
          <a:noFill/>
        </p:spPr>
      </p:pic>
      <p:pic>
        <p:nvPicPr>
          <p:cNvPr id="24585" name="Picture 9" descr="20230209_114007"/>
          <p:cNvPicPr>
            <a:picLocks noChangeAspect="1" noChangeArrowheads="1"/>
          </p:cNvPicPr>
          <p:nvPr/>
        </p:nvPicPr>
        <p:blipFill>
          <a:blip r:embed="rId3"/>
          <a:stretch>
            <a:fillRect/>
          </a:stretch>
        </p:blipFill>
        <p:spPr bwMode="auto">
          <a:xfrm>
            <a:off x="2987675" y="2636838"/>
            <a:ext cx="3198813" cy="1798637"/>
          </a:xfrm>
          <a:prstGeom prst="rect">
            <a:avLst/>
          </a:prstGeom>
          <a:noFill/>
        </p:spPr>
      </p:pic>
      <p:pic>
        <p:nvPicPr>
          <p:cNvPr id="24586" name="Picture 10" descr="20230209_115728"/>
          <p:cNvPicPr>
            <a:picLocks noChangeAspect="1" noChangeArrowheads="1"/>
          </p:cNvPicPr>
          <p:nvPr/>
        </p:nvPicPr>
        <p:blipFill>
          <a:blip r:embed="rId4"/>
          <a:stretch>
            <a:fillRect/>
          </a:stretch>
        </p:blipFill>
        <p:spPr bwMode="auto">
          <a:xfrm>
            <a:off x="6516688" y="1989138"/>
            <a:ext cx="1798637" cy="3198812"/>
          </a:xfrm>
          <a:prstGeom prst="rect">
            <a:avLst/>
          </a:prstGeom>
          <a:noFill/>
        </p:spPr>
      </p:pic>
    </p:spTree>
  </p:cSld>
  <p:clrMapOvr>
    <a:masterClrMapping/>
  </p:clrMapOvr>
  <p:transition/>
  <p:timing/>
</p:sld>
</file>

<file path=ppt/tags/tag1.xml><?xml version="1.0" encoding="utf-8"?>
<p:tagLst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r="http://schemas.openxmlformats.org/officeDocument/2006/relationships" xmlns:a="http://schemas.openxmlformats.org/drawingml/2006/main" name="Студия">
  <a:themeElements>
    <a:clrScheme name="Студия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Студия">
      <a:majorFont>
        <a:latin typeface="Arial Black"/>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тудия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Студия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Студия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Студия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Студия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Студия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Студия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Студия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Студия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Студия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r="http://schemas.openxmlformats.org/officeDocument/2006/relationships"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heme>
</file>

<file path=docProps/app.xml><?xml version="1.0" encoding="utf-8"?>
<Properties xmlns:vt="http://schemas.openxmlformats.org/officeDocument/2006/docPropsVTypes" xmlns="http://schemas.openxmlformats.org/officeDocument/2006/extended-properties">
  <Template>Studio</Template>
  <Company>Microsoft</Company>
  <PresentationFormat>On-screen Show (4:3)</PresentationFormat>
  <Paragraphs>68</Paragraphs>
  <Slides>22</Slides>
  <Notes>1</Notes>
  <TotalTime>1735</TotalTime>
  <HiddenSlides>0</HiddenSlides>
  <MMClips>0</MMClips>
  <ScaleCrop>0</ScaleCrop>
  <HeadingPairs>
    <vt:vector baseType="variant" size="6">
      <vt:variant>
        <vt:lpstr>Fonts used</vt:lpstr>
      </vt:variant>
      <vt:variant>
        <vt:i4>5</vt:i4>
      </vt:variant>
      <vt:variant>
        <vt:lpstr>Theme</vt:lpstr>
      </vt:variant>
      <vt:variant>
        <vt:i4>1</vt:i4>
      </vt:variant>
      <vt:variant>
        <vt:lpstr>Slide Titles</vt:lpstr>
      </vt:variant>
      <vt:variant>
        <vt:i4>22</vt:i4>
      </vt:variant>
    </vt:vector>
  </HeadingPairs>
  <TitlesOfParts>
    <vt:vector baseType="lpstr" size="28">
      <vt:lpstr>Arial</vt:lpstr>
      <vt:lpstr>Arial Black</vt:lpstr>
      <vt:lpstr>Times New Roman</vt:lpstr>
      <vt:lpstr>Wingdings</vt:lpstr>
      <vt:lpstr>Calibri</vt:lpstr>
      <vt:lpstr>Студия</vt:lpstr>
      <vt:lpstr>Мастер- класс«Изготовление нетрадиционного оборудования для проведения дыхательной гимнастики»</vt:lpstr>
      <vt:lpstr>          Развитие дыхания – является одной из важных задач в     работе с дошкольниками.   Упражнения на дыхание широко используются как в работе по развитию речи детей (при постановке сложных звуков, работе над темпом, громкостью, интонационной выразительностью и плавностью речи), так и в оздоровительной работе.</vt:lpstr>
      <vt:lpstr>PowerPoint Presentation</vt:lpstr>
      <vt:lpstr>        Цель дыхательной гимнастики с использованием тренажеров </vt:lpstr>
      <vt:lpstr>PowerPoint Presentation</vt:lpstr>
      <vt:lpstr>Это интересно!</vt:lpstr>
      <vt:lpstr>PowerPoint Presentation</vt:lpstr>
      <vt:lpstr>     Дыхательный тренажер «Футбол»</vt:lpstr>
      <vt:lpstr>                  Дыхательный тренажер                     «Лабиринт»</vt:lpstr>
      <vt:lpstr>   Дыхательный тренажер    «Листочки», «Облако»</vt:lpstr>
      <vt:lpstr>              Дыхательный тренажер              «Буря в стакане», «Вертушки»</vt:lpstr>
      <vt:lpstr>      Дыхательный тренажер        «Облако», «Осьминоги», «Снеговик»</vt:lpstr>
      <vt:lpstr>Дыхательный тренажер «Вертолет»</vt:lpstr>
      <vt:lpstr>Дыхательный тренажер «Ракета»</vt:lpstr>
      <vt:lpstr>Дыхательный тренажер «Самовар», «Березка», «Печь»</vt:lpstr>
      <vt:lpstr>Регулярное и систематическое применение упражнений по развитию сильной, направленной, длительной плавной, ротовой, воздушной струи способствует формированию речевого дыхания, укрепления мышц артикуляционного аппарата, закреплению правильных дикционных навыков. </vt:lpstr>
      <vt:lpstr>Изготовление тренажера «Добрый слон»</vt:lpstr>
      <vt:lpstr> 1.Вырезаем два больших треугольника; 2. Отгибаем по небольшому треугольнику вверх;</vt:lpstr>
      <vt:lpstr>3.Приклееваем трубочку для коктейля;4.Отрезаем длинную полоску для хобота;5.Приклееваем хобот;6.Склееваем  два треугольника;7.Отгибаем уши;</vt:lpstr>
      <vt:lpstr>8.Приклееваем глаза и бивни;9.Рисуем полоски на хоботе;10.Накручиваем хобот на карандаш.</vt:lpstr>
      <vt:lpstr>PowerPoint Presentation</vt:lpstr>
      <vt:lpstr>Мастер- класс«Изготовление нетрадиционного оборудования для проведения дыхательной гимнастики»</vt:lpstr>
    </vt:vector>
  </TitlesOfParts>
  <LinksUpToDate>0</LinksUpToDate>
  <SharedDoc>0</SharedDoc>
  <HyperlinksChanged>0</HyperlinksChanged>
  <Application>Aspose.Slides for .NET</Application>
  <AppVersion>19.1200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Слайд 1</dc:title>
  <dc:creator>Admin</dc:creator>
  <cp:lastModifiedBy>Светлана Николаевна</cp:lastModifiedBy>
  <cp:revision>110</cp:revision>
  <dcterms:created xsi:type="dcterms:W3CDTF">2013-01-06T18:32:13Z</dcterms:created>
  <dcterms:modified xsi:type="dcterms:W3CDTF">2023-02-14T18:17:36Z</dcterms:modified>
</cp:coreProperties>
</file>