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78" r:id="rId4"/>
    <p:sldId id="281" r:id="rId5"/>
    <p:sldId id="279" r:id="rId6"/>
    <p:sldId id="280" r:id="rId7"/>
    <p:sldId id="282" r:id="rId8"/>
    <p:sldId id="284" r:id="rId9"/>
    <p:sldId id="258" r:id="rId10"/>
    <p:sldId id="28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5" autoAdjust="0"/>
    <p:restoredTop sz="94660"/>
  </p:normalViewPr>
  <p:slideViewPr>
    <p:cSldViewPr>
      <p:cViewPr varScale="1">
        <p:scale>
          <a:sx n="64" d="100"/>
          <a:sy n="64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t.me/tmr_r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1556792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«Запуск речи </a:t>
            </a:r>
            <a:r>
              <a:rPr lang="ru-RU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неговорящих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детей»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60648"/>
            <a:ext cx="7704856" cy="1371600"/>
          </a:xfrm>
        </p:spPr>
        <p:txBody>
          <a:bodyPr>
            <a:normAutofit fontScale="92500"/>
          </a:bodyPr>
          <a:lstStyle/>
          <a:p>
            <a:pPr lvl="0" algn="ctr"/>
            <a:r>
              <a:rPr lang="ru-RU" sz="1700" b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Муниципальное автономное дошкольное образовательное   учреждение Тюменского муниципального района Боровский детский сад «ЖУРАВУШКА» </a:t>
            </a:r>
            <a:r>
              <a:rPr lang="ru-RU" sz="1700" b="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общеразвивающего</a:t>
            </a:r>
            <a:r>
              <a:rPr lang="ru-RU" sz="1700" b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вида с приоритетным осуществлением деятельности по познавательно-речевому направлению развития детей       </a:t>
            </a:r>
            <a: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1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5517232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Учитель-логопед </a:t>
            </a:r>
          </a:p>
          <a:p>
            <a:r>
              <a:rPr lang="ru-RU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МАДОУ Боровского детского сада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Журавушка»</a:t>
            </a:r>
          </a:p>
          <a:p>
            <a:r>
              <a:rPr lang="ru-RU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Ровнова</a:t>
            </a:r>
            <a:r>
              <a:rPr lang="ru-RU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Ксения Эдуардовна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532859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ru-RU" sz="2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Уважаемые родители, детский сад "Журавушка" приглашает вас в группу "Ранняя </a:t>
            </a:r>
            <a:r>
              <a:rPr lang="ru-RU" sz="2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помощь_Тюменский</a:t>
            </a:r>
            <a:r>
              <a:rPr lang="ru-RU" sz="2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район". Группа создана с целью оказания методической, психолого-педагогической, диагностической и консультативной помощи семьям, воспитывающим детей от 0 до 3 лет. Здесь вы будете получать информацию об особенностях младенческого и раннего возраста, а также узнавать о ближайших мероприятиях, направленных на развитие, воспитание и обучение вашего ребёнка. Все консультации, семинары-практикумы и </a:t>
            </a:r>
            <a:r>
              <a:rPr lang="ru-RU" sz="2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вебинары</a:t>
            </a:r>
            <a:r>
              <a:rPr lang="ru-RU" sz="2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будут проводиться бесплатно.</a:t>
            </a:r>
            <a:br>
              <a:rPr lang="ru-RU" sz="2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Ссылка на группу: </a:t>
            </a:r>
            <a:r>
              <a:rPr lang="ru-RU" sz="2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  <a:hlinkClick r:id="rId2"/>
              </a:rPr>
              <a:t>https://t.me/tmr_rp</a:t>
            </a:r>
            <a:r>
              <a:rPr lang="ru-RU" sz="2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C:\Users\User\Desktop\Yt81Fr_iC3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196752"/>
            <a:ext cx="3041440" cy="4005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764704"/>
            <a:ext cx="4608512" cy="554461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Ровнова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Ксения Эдуардовна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Образование: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ТюмГУ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ИПиП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направление: «Специальное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дефектологическое образование (логопедия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)» (2016-2020 гг.)</a:t>
            </a:r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УрГПУ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направление: «Образовательные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технологии реабилитации и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абилитации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лиц с ОВЗ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 (обучаюсь в настоящий момент).</a:t>
            </a:r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Опыт работы:</a:t>
            </a: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ТЦЛиРР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логомассажист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арт-терапевт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логопед);</a:t>
            </a: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ДС «Журавушка» (учитель-логопед).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sun9-46.userapi.com/impg/nic27XlSuO35CkYpx1QmmXvLyC358XbW7n3tqg/q2SfCwXCJFw.jpg?size=846x1080&amp;quality=95&amp;sign=6ea14a4260df2ca6496cf713bc2f720a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836712"/>
            <a:ext cx="3722813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77" y="4748579"/>
            <a:ext cx="1588248" cy="16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 rot="16200000">
            <a:off x="2555699" y="5578584"/>
            <a:ext cx="1364367" cy="144017"/>
          </a:xfrm>
          <a:prstGeom prst="rect">
            <a:avLst/>
          </a:prstGeom>
          <a:solidFill>
            <a:srgbClr val="99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4063879" y="4404562"/>
            <a:ext cx="1343015" cy="162244"/>
          </a:xfrm>
          <a:prstGeom prst="rect">
            <a:avLst/>
          </a:prstGeom>
          <a:solidFill>
            <a:srgbClr val="99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5582368" y="3331747"/>
            <a:ext cx="1296143" cy="149919"/>
          </a:xfrm>
          <a:prstGeom prst="rect">
            <a:avLst/>
          </a:prstGeom>
          <a:solidFill>
            <a:srgbClr val="99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7723" y="4968410"/>
            <a:ext cx="1287157" cy="1176142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Крик – первая голосовая реакция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37882" y="4263480"/>
            <a:ext cx="1368152" cy="516913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Гуление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33415" y="3406706"/>
            <a:ext cx="1368152" cy="36004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Лепет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90246" y="2363720"/>
            <a:ext cx="1303761" cy="36004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Слова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30414" y="116632"/>
            <a:ext cx="4811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Этапы доречевого и речевого развития ребенка</a:t>
            </a:r>
            <a:endParaRPr 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20138400">
            <a:off x="1114042" y="3000909"/>
            <a:ext cx="4333966" cy="578671"/>
          </a:xfrm>
          <a:prstGeom prst="rightArrow">
            <a:avLst/>
          </a:prstGeom>
          <a:solidFill>
            <a:srgbClr val="99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Доречевое</a:t>
            </a:r>
            <a:r>
              <a:rPr lang="ru-RU" dirty="0" smtClean="0"/>
              <a:t> развитие 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630420" y="1275158"/>
            <a:ext cx="1368152" cy="360040"/>
          </a:xfrm>
          <a:prstGeom prst="roundRect">
            <a:avLst/>
          </a:prstGeom>
          <a:solidFill>
            <a:srgbClr val="99CC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Фразы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59471" y="3817967"/>
            <a:ext cx="1645928" cy="236811"/>
          </a:xfrm>
          <a:prstGeom prst="rect">
            <a:avLst/>
          </a:prstGeom>
          <a:solidFill>
            <a:srgbClr val="99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4 – 5 месяцев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5217" y="6188761"/>
            <a:ext cx="1624674" cy="258022"/>
          </a:xfrm>
          <a:prstGeom prst="rect">
            <a:avLst/>
          </a:prstGeom>
          <a:solidFill>
            <a:srgbClr val="99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Рождение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3148" y="1656488"/>
            <a:ext cx="268287" cy="141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155479" y="2748146"/>
            <a:ext cx="1522737" cy="246262"/>
          </a:xfrm>
          <a:prstGeom prst="rect">
            <a:avLst/>
          </a:prstGeom>
          <a:solidFill>
            <a:srgbClr val="99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11 месяцев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536760" y="1656488"/>
            <a:ext cx="1461812" cy="246262"/>
          </a:xfrm>
          <a:prstGeom prst="rect">
            <a:avLst/>
          </a:prstGeom>
          <a:solidFill>
            <a:srgbClr val="99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1,5 – 2 года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 rot="19885969">
            <a:off x="5515022" y="1052951"/>
            <a:ext cx="3147285" cy="529038"/>
          </a:xfrm>
          <a:prstGeom prst="rightArrow">
            <a:avLst/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  <a:r>
              <a:rPr lang="ru-RU" dirty="0" smtClean="0"/>
              <a:t>ечевое развитие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65874" y="4940466"/>
            <a:ext cx="1650635" cy="216726"/>
          </a:xfrm>
          <a:prstGeom prst="rect">
            <a:avLst/>
          </a:prstGeom>
          <a:solidFill>
            <a:srgbClr val="99C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3 месяца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997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Причины задержки развития 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340768"/>
            <a:ext cx="78488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осложнения во время беременности, родов, заболевания и травмы;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скрытые конфликты мамы или психосоматические причины;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несовершенство социальных условий воспитания и педагогические ошибки окружающих взрослых.</a:t>
            </a:r>
          </a:p>
        </p:txBody>
      </p:sp>
    </p:spTree>
    <p:extLst>
      <p:ext uri="{BB962C8B-B14F-4D97-AF65-F5344CB8AC3E}">
        <p14:creationId xmlns:p14="http://schemas.microsoft.com/office/powerpoint/2010/main" xmlns="" val="20306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55776" y="402928"/>
            <a:ext cx="4104456" cy="432048"/>
          </a:xfrm>
          <a:prstGeom prst="roundRect">
            <a:avLst/>
          </a:prstGeom>
          <a:solidFill>
            <a:srgbClr val="CCE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Психомоторное развитие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843808" y="908720"/>
            <a:ext cx="129614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004048" y="932140"/>
            <a:ext cx="115212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971600" y="1557274"/>
            <a:ext cx="2880320" cy="432048"/>
          </a:xfrm>
          <a:prstGeom prst="roundRect">
            <a:avLst/>
          </a:prstGeom>
          <a:solidFill>
            <a:srgbClr val="CCE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Моторное развитие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20072" y="1557274"/>
            <a:ext cx="2880320" cy="432048"/>
          </a:xfrm>
          <a:prstGeom prst="roundRect">
            <a:avLst/>
          </a:prstGeom>
          <a:solidFill>
            <a:srgbClr val="CCE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Психическое  развитие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5556" y="2132856"/>
            <a:ext cx="3672408" cy="4464496"/>
          </a:xfrm>
          <a:prstGeom prst="roundRect">
            <a:avLst/>
          </a:prstGeom>
          <a:solidFill>
            <a:srgbClr val="CCE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u="sng" dirty="0" smtClean="0">
                <a:latin typeface="Arial" pitchFamily="34" charset="0"/>
                <a:cs typeface="Arial" pitchFamily="34" charset="0"/>
              </a:rPr>
              <a:t>На что обратить внимание? 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Когда ребенок начинает самостоятельно удерживать голову (норма – с 1,5 месяцев)?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Когда ребенок начинает ползать  (норма – с 5 месяцев)?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Когда ребенок начинает ходить (норма – 11-12 месяцев)?</a:t>
            </a:r>
          </a:p>
          <a:p>
            <a:pPr algn="just">
              <a:buFontTx/>
              <a:buChar char="-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Как формируются и развиваются другие моторные функции?</a:t>
            </a:r>
          </a:p>
          <a:p>
            <a:pPr algn="just"/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60032" y="2132856"/>
            <a:ext cx="3600400" cy="4464496"/>
          </a:xfrm>
          <a:prstGeom prst="roundRect">
            <a:avLst/>
          </a:prstGeom>
          <a:solidFill>
            <a:srgbClr val="CCE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u="sng" dirty="0" smtClean="0">
                <a:latin typeface="Arial" pitchFamily="34" charset="0"/>
                <a:cs typeface="Arial" pitchFamily="34" charset="0"/>
              </a:rPr>
              <a:t>На что обратить внимание? 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Реагирует ли ребёнок на шумы и речь окружающих?</a:t>
            </a:r>
          </a:p>
          <a:p>
            <a:pPr algn="just">
              <a:buFontTx/>
              <a:buChar char="-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Улыбается ли вам ребенок (с 1,5 месяцев)?</a:t>
            </a:r>
          </a:p>
          <a:p>
            <a:pPr algn="just">
              <a:buFontTx/>
              <a:buChar char="-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Фиксирует ли ребенок взгляд на лице при общении (с 4 месяцев)?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Интересуется ли ребенок игрушками (с 4 месяцев), какими?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Эмоциональная сфера ребенка (раздражительность, плаксивость, пассивность, гиперреактивность и т.д.).</a:t>
            </a:r>
          </a:p>
          <a:p>
            <a:pPr algn="just"/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844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Правила общения с ребенком 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836712"/>
            <a:ext cx="8496944" cy="5544616"/>
          </a:xfrm>
        </p:spPr>
        <p:txBody>
          <a:bodyPr>
            <a:noAutofit/>
          </a:bodyPr>
          <a:lstStyle/>
          <a:p>
            <a:pPr marL="0" indent="179388" algn="just">
              <a:buNone/>
            </a:pP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Называйте не только предметы, но </a:t>
            </a:r>
            <a:r>
              <a:rPr lang="ru-RU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действия, 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 признаки.</a:t>
            </a: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179388" algn="just">
              <a:buNone/>
            </a:pP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Сопровождайте 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собственные действия, а также действия других и самого ребенка, происходящие явления речевым комментарием.</a:t>
            </a:r>
          </a:p>
          <a:p>
            <a:pPr marL="0" indent="179388" algn="just">
              <a:buNone/>
            </a:pP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Речевой 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комментарий не должен перегружать внимание ребенка.</a:t>
            </a:r>
          </a:p>
          <a:p>
            <a:pPr marL="0" indent="179388" algn="just">
              <a:buNone/>
            </a:pP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4. Речь, обращенная к ребенку должна быть эмоциональной, с интонацией, тембром, громкостью, с четкой, периодически утрированной артикуляцией. </a:t>
            </a:r>
          </a:p>
          <a:p>
            <a:pPr marL="0" indent="179388" algn="just">
              <a:buNone/>
            </a:pP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5. Для детей с нарушением понимания речи необходимо подкреплять речь жестами, а также использовать предметы или фотографии. </a:t>
            </a:r>
          </a:p>
          <a:p>
            <a:pPr marL="0" indent="179388" algn="just">
              <a:buNone/>
            </a:pP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ru-RU" sz="2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Оречевляйте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чувства, эмоции свои и ребенка для развития эмоциональной лексики.</a:t>
            </a:r>
          </a:p>
          <a:p>
            <a:pPr marL="0" indent="179388" algn="just">
              <a:buNone/>
            </a:pP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7. Следите за активностью ребенка!</a:t>
            </a: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746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70609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Игрушки, способствующие речевому развитию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https://cdn1.ozone.ru/s3/multimedia-e/632969838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cdn1.ozone.ru/s3/multimedia-e/632969838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cdn1.ozone.ru/s3/multimedia-e/632969838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img.akusherstvo.ru/images/magaz/im9497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2664296" cy="2664296"/>
          </a:xfrm>
          <a:prstGeom prst="rect">
            <a:avLst/>
          </a:prstGeom>
          <a:noFill/>
        </p:spPr>
      </p:pic>
      <p:pic>
        <p:nvPicPr>
          <p:cNvPr id="1034" name="Picture 10" descr="Фигурки Весна Животные леса В8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700808"/>
            <a:ext cx="2352440" cy="1854377"/>
          </a:xfrm>
          <a:prstGeom prst="rect">
            <a:avLst/>
          </a:prstGeom>
          <a:noFill/>
        </p:spPr>
      </p:pic>
      <p:pic>
        <p:nvPicPr>
          <p:cNvPr id="1036" name="Picture 12" descr="https://cs2.livemaster.ru/storage/bd/4c/77f98cdfb33198cfe25f7890dbyr--kukly-i-igrushki-skazka-repka-vyazanaya-palchikovyj-teatr-v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196752"/>
            <a:ext cx="2276872" cy="2276872"/>
          </a:xfrm>
          <a:prstGeom prst="rect">
            <a:avLst/>
          </a:prstGeom>
          <a:noFill/>
        </p:spPr>
      </p:pic>
      <p:pic>
        <p:nvPicPr>
          <p:cNvPr id="1038" name="Picture 14" descr="https://www.i-igrushki.ru/upload/medialibrary/fea/fead8d436650d80299efd6274e298c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789040"/>
            <a:ext cx="2592288" cy="2592288"/>
          </a:xfrm>
          <a:prstGeom prst="rect">
            <a:avLst/>
          </a:prstGeom>
          <a:noFill/>
        </p:spPr>
      </p:pic>
      <p:pic>
        <p:nvPicPr>
          <p:cNvPr id="1040" name="Picture 16" descr="https://cs2.livemaster.ru/storage/7a/a4/41f4b32fb4abe672bc4027c2345o--kukly-i-igrushki-sensornaya-korobka-podvodnyj-mi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3861048"/>
            <a:ext cx="2406857" cy="2403648"/>
          </a:xfrm>
          <a:prstGeom prst="rect">
            <a:avLst/>
          </a:prstGeom>
          <a:noFill/>
        </p:spPr>
      </p:pic>
      <p:pic>
        <p:nvPicPr>
          <p:cNvPr id="1042" name="Picture 18" descr="https://static.detmir.st/media_out/716/103/3103716/1500/0.jpg?165226450141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3717032"/>
            <a:ext cx="2619672" cy="2619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какие игры играть с ребенком для развития речи?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412776"/>
            <a:ext cx="7467600" cy="4873752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 Игры-прятки.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Игровые массажи и пассивная гимнастика.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Двигательные игры.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4. Игры с сенсорными коробками.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5. Кухонные игры.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6. Игры в ванной.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7. Сюжетно-ролевые игры.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467600" cy="5620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Полезная литература</a:t>
            </a:r>
            <a:b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 txBox="1">
            <a:spLocks noGrp="1"/>
          </p:cNvSpPr>
          <p:nvPr>
            <p:ph sz="quarter" idx="1"/>
          </p:nvPr>
        </p:nvSpPr>
        <p:spPr>
          <a:xfrm>
            <a:off x="467544" y="836712"/>
            <a:ext cx="8291264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1800" b="1" u="sng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Лынская</a:t>
            </a:r>
            <a:r>
              <a:rPr lang="ru-RU" sz="18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Марианна Ильинична «</a:t>
            </a:r>
            <a:r>
              <a:rPr lang="ru-RU" sz="1800" b="1" u="sng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Неговорящий</a:t>
            </a:r>
            <a:r>
              <a:rPr lang="ru-RU" sz="1800" b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ребёнок. Инструкция по применению» (</a:t>
            </a:r>
            <a:r>
              <a:rPr lang="ru-RU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Рекомендую к прочтению!!!).</a:t>
            </a:r>
            <a:endParaRPr lang="ru-RU" sz="1800" b="1" u="sng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Лынская</a:t>
            </a:r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Марианна Ильинична «Преодоление алалии и задержки речевого развития у детей. Метод сенсорно-интегративной </a:t>
            </a:r>
            <a:r>
              <a:rPr lang="ru-RU" sz="1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логотерапии</a:t>
            </a:r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».</a:t>
            </a:r>
          </a:p>
          <a:p>
            <a:pPr algn="just">
              <a:buFont typeface="Arial" pitchFamily="34" charset="0"/>
              <a:buChar char="•"/>
            </a:pPr>
            <a:r>
              <a:rPr lang="ru-RU" sz="1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Лынская</a:t>
            </a:r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Марианна Ильинична «Формирование речевой деятельности у </a:t>
            </a:r>
            <a:r>
              <a:rPr lang="ru-RU" sz="1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неговорящих</a:t>
            </a:r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детей с использованием инновационных технологий» .</a:t>
            </a:r>
          </a:p>
          <a:p>
            <a:pPr algn="just">
              <a:buFont typeface="Arial" pitchFamily="34" charset="0"/>
              <a:buChar char="•"/>
            </a:pPr>
            <a:r>
              <a:rPr lang="ru-RU" sz="1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Решетко</a:t>
            </a:r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Марина Алексеевна «100 игр для запуска речи».</a:t>
            </a:r>
          </a:p>
        </p:txBody>
      </p:sp>
      <p:pic>
        <p:nvPicPr>
          <p:cNvPr id="5" name="Picture 2" descr="Марина Решетко - 100 игр для запуска речи обложка книг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3356992"/>
            <a:ext cx="1512168" cy="2416885"/>
          </a:xfrm>
          <a:prstGeom prst="rect">
            <a:avLst/>
          </a:prstGeom>
          <a:noFill/>
        </p:spPr>
      </p:pic>
      <p:pic>
        <p:nvPicPr>
          <p:cNvPr id="6" name="Picture 6" descr="https://sun9-85.userapi.com/impf/VxVQ1VCU5IWMJxMy5Q4Lirk-rYaBLapWalnRBw/jNeHtrLCUx8.jpg?size=345x495&amp;quality=96&amp;sign=39516876b0baa5193603e9567a705218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717032"/>
            <a:ext cx="1917973" cy="2751875"/>
          </a:xfrm>
          <a:prstGeom prst="rect">
            <a:avLst/>
          </a:prstGeom>
          <a:noFill/>
        </p:spPr>
      </p:pic>
      <p:pic>
        <p:nvPicPr>
          <p:cNvPr id="7" name="Picture 10" descr="https://sun9-25.userapi.com/impf/c856016/v856016778/bc10d/zig7R7X141o.jpg?size=428x604&amp;quality=96&amp;sign=c0007bedaae56fde674b22be16de39c1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3933056"/>
            <a:ext cx="1831577" cy="2584749"/>
          </a:xfrm>
          <a:prstGeom prst="rect">
            <a:avLst/>
          </a:prstGeom>
          <a:noFill/>
        </p:spPr>
      </p:pic>
      <p:pic>
        <p:nvPicPr>
          <p:cNvPr id="8" name="Picture 8" descr="https://7books.ru/wp-content/uploads/2022/02/Preodolenie-alalii-i-zaderzhki-rechevogo-razvitiya-u-detey.-Metod-sensorno-integrativnoy-logoterapii426799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4149080"/>
            <a:ext cx="1773893" cy="2507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1241</TotalTime>
  <Words>599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«Запуск речи неговорящих детей»</vt:lpstr>
      <vt:lpstr>Слайд 2</vt:lpstr>
      <vt:lpstr>Слайд 3</vt:lpstr>
      <vt:lpstr>Причины задержки развития </vt:lpstr>
      <vt:lpstr>Слайд 5</vt:lpstr>
      <vt:lpstr>Правила общения с ребенком </vt:lpstr>
      <vt:lpstr>Игрушки, способствующие речевому развитию</vt:lpstr>
      <vt:lpstr>В какие игры играть с ребенком для развития речи?</vt:lpstr>
      <vt:lpstr>Полезная литература 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«Неговорящий ребенок»</dc:title>
  <dc:creator>User</dc:creator>
  <cp:lastModifiedBy>User</cp:lastModifiedBy>
  <cp:revision>114</cp:revision>
  <dcterms:created xsi:type="dcterms:W3CDTF">2022-10-30T10:15:59Z</dcterms:created>
  <dcterms:modified xsi:type="dcterms:W3CDTF">2023-01-13T15:17:05Z</dcterms:modified>
</cp:coreProperties>
</file>